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2"/>
  </p:notesMasterIdLst>
  <p:sldIdLst>
    <p:sldId id="317" r:id="rId4"/>
    <p:sldId id="369" r:id="rId5"/>
    <p:sldId id="329" r:id="rId6"/>
    <p:sldId id="377" r:id="rId7"/>
    <p:sldId id="330" r:id="rId8"/>
    <p:sldId id="370" r:id="rId9"/>
    <p:sldId id="331" r:id="rId10"/>
    <p:sldId id="335" r:id="rId11"/>
    <p:sldId id="334" r:id="rId12"/>
    <p:sldId id="324" r:id="rId13"/>
    <p:sldId id="371" r:id="rId14"/>
    <p:sldId id="378" r:id="rId15"/>
    <p:sldId id="333" r:id="rId16"/>
    <p:sldId id="372" r:id="rId17"/>
    <p:sldId id="298" r:id="rId18"/>
    <p:sldId id="299" r:id="rId19"/>
    <p:sldId id="381" r:id="rId20"/>
    <p:sldId id="264" r:id="rId21"/>
    <p:sldId id="301" r:id="rId22"/>
    <p:sldId id="315" r:id="rId23"/>
    <p:sldId id="379" r:id="rId24"/>
    <p:sldId id="266" r:id="rId25"/>
    <p:sldId id="302" r:id="rId26"/>
    <p:sldId id="395" r:id="rId27"/>
    <p:sldId id="303" r:id="rId28"/>
    <p:sldId id="304" r:id="rId29"/>
    <p:sldId id="261" r:id="rId30"/>
    <p:sldId id="382" r:id="rId31"/>
    <p:sldId id="306" r:id="rId32"/>
    <p:sldId id="290" r:id="rId33"/>
    <p:sldId id="291" r:id="rId34"/>
    <p:sldId id="389" r:id="rId35"/>
    <p:sldId id="293" r:id="rId36"/>
    <p:sldId id="294" r:id="rId37"/>
    <p:sldId id="267" r:id="rId38"/>
    <p:sldId id="396" r:id="rId39"/>
    <p:sldId id="268" r:id="rId40"/>
    <p:sldId id="295" r:id="rId41"/>
    <p:sldId id="384" r:id="rId42"/>
    <p:sldId id="297" r:id="rId43"/>
    <p:sldId id="257" r:id="rId44"/>
    <p:sldId id="258" r:id="rId45"/>
    <p:sldId id="385" r:id="rId46"/>
    <p:sldId id="287" r:id="rId47"/>
    <p:sldId id="265" r:id="rId48"/>
    <p:sldId id="380" r:id="rId49"/>
    <p:sldId id="259" r:id="rId50"/>
    <p:sldId id="288" r:id="rId51"/>
    <p:sldId id="289" r:id="rId52"/>
    <p:sldId id="390" r:id="rId53"/>
    <p:sldId id="285" r:id="rId54"/>
    <p:sldId id="307" r:id="rId55"/>
    <p:sldId id="308" r:id="rId56"/>
    <p:sldId id="391" r:id="rId57"/>
    <p:sldId id="260" r:id="rId58"/>
    <p:sldId id="316" r:id="rId59"/>
    <p:sldId id="314" r:id="rId60"/>
    <p:sldId id="392" r:id="rId61"/>
    <p:sldId id="393" r:id="rId62"/>
    <p:sldId id="311" r:id="rId63"/>
    <p:sldId id="262" r:id="rId64"/>
    <p:sldId id="312" r:id="rId65"/>
    <p:sldId id="313" r:id="rId66"/>
    <p:sldId id="375" r:id="rId67"/>
    <p:sldId id="325" r:id="rId68"/>
    <p:sldId id="394" r:id="rId69"/>
    <p:sldId id="368" r:id="rId70"/>
    <p:sldId id="37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weata" id="{95001C5B-34E3-4679-BC7C-98774F43FA4B}">
          <p14:sldIdLst>
            <p14:sldId id="317"/>
            <p14:sldId id="369"/>
            <p14:sldId id="329"/>
            <p14:sldId id="377"/>
            <p14:sldId id="330"/>
            <p14:sldId id="370"/>
            <p14:sldId id="331"/>
            <p14:sldId id="335"/>
            <p14:sldId id="334"/>
            <p14:sldId id="324"/>
            <p14:sldId id="371"/>
            <p14:sldId id="378"/>
            <p14:sldId id="333"/>
            <p14:sldId id="372"/>
          </p14:sldIdLst>
        </p14:section>
        <p14:section name="prachi" id="{2BC9416D-2FC1-47BB-9191-063CAE76A107}">
          <p14:sldIdLst>
            <p14:sldId id="298"/>
            <p14:sldId id="299"/>
            <p14:sldId id="381"/>
            <p14:sldId id="264"/>
            <p14:sldId id="301"/>
            <p14:sldId id="315"/>
            <p14:sldId id="379"/>
            <p14:sldId id="266"/>
            <p14:sldId id="302"/>
            <p14:sldId id="395"/>
            <p14:sldId id="303"/>
            <p14:sldId id="304"/>
            <p14:sldId id="261"/>
            <p14:sldId id="382"/>
            <p14:sldId id="306"/>
          </p14:sldIdLst>
        </p14:section>
        <p14:section name="anjali" id="{1EF9D9CA-46EA-450A-B74A-4DF623EB296F}">
          <p14:sldIdLst>
            <p14:sldId id="290"/>
            <p14:sldId id="291"/>
            <p14:sldId id="389"/>
            <p14:sldId id="293"/>
            <p14:sldId id="294"/>
            <p14:sldId id="267"/>
            <p14:sldId id="396"/>
            <p14:sldId id="268"/>
            <p14:sldId id="295"/>
            <p14:sldId id="384"/>
            <p14:sldId id="297"/>
          </p14:sldIdLst>
        </p14:section>
        <p14:section name="anam" id="{4B8654EC-8AC5-4A19-891C-1DA1FFB94710}">
          <p14:sldIdLst>
            <p14:sldId id="257"/>
            <p14:sldId id="258"/>
            <p14:sldId id="385"/>
            <p14:sldId id="287"/>
            <p14:sldId id="265"/>
            <p14:sldId id="380"/>
            <p14:sldId id="259"/>
            <p14:sldId id="288"/>
            <p14:sldId id="289"/>
            <p14:sldId id="390"/>
            <p14:sldId id="285"/>
          </p14:sldIdLst>
        </p14:section>
        <p14:section name="rageshwari" id="{AAEEA798-7A28-4B65-8A15-57EA44BEAF7D}">
          <p14:sldIdLst>
            <p14:sldId id="307"/>
            <p14:sldId id="308"/>
            <p14:sldId id="391"/>
            <p14:sldId id="260"/>
            <p14:sldId id="316"/>
            <p14:sldId id="314"/>
            <p14:sldId id="392"/>
            <p14:sldId id="393"/>
            <p14:sldId id="311"/>
            <p14:sldId id="262"/>
            <p14:sldId id="312"/>
            <p14:sldId id="313"/>
            <p14:sldId id="375"/>
          </p14:sldIdLst>
        </p14:section>
        <p14:section name="conclusion" id="{09EB30BA-A8A3-4028-ABDF-726BFE13874D}">
          <p14:sldIdLst>
            <p14:sldId id="325"/>
            <p14:sldId id="394"/>
            <p14:sldId id="368"/>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autoAdjust="0"/>
    <p:restoredTop sz="92824" autoAdjust="0"/>
  </p:normalViewPr>
  <p:slideViewPr>
    <p:cSldViewPr snapToGrid="0">
      <p:cViewPr>
        <p:scale>
          <a:sx n="104" d="100"/>
          <a:sy n="104" d="100"/>
        </p:scale>
        <p:origin x="1096" y="168"/>
      </p:cViewPr>
      <p:guideLst/>
    </p:cSldViewPr>
  </p:slideViewPr>
  <p:notesTextViewPr>
    <p:cViewPr>
      <p:scale>
        <a:sx n="1" d="1"/>
        <a:sy n="1" d="1"/>
      </p:scale>
      <p:origin x="0" y="-3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B54AA-9D2B-4E46-AB18-D3F7B1DADF0A}" type="datetimeFigureOut">
              <a:rPr lang="en-IN" smtClean="0"/>
              <a:t>01/11/21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B4AD5-5819-4264-833C-7CBA5D83BF41}" type="slidenum">
              <a:rPr lang="en-IN" smtClean="0"/>
              <a:t>‹#›</a:t>
            </a:fld>
            <a:endParaRPr lang="en-IN"/>
          </a:p>
        </p:txBody>
      </p:sp>
    </p:spTree>
    <p:extLst>
      <p:ext uri="{BB962C8B-B14F-4D97-AF65-F5344CB8AC3E}">
        <p14:creationId xmlns:p14="http://schemas.microsoft.com/office/powerpoint/2010/main" val="318580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mmons.wikimedia.org/wiki/File:Lemon_tree_002.jp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mmons.wikimedia.org/wiki/File:Lemon_tree_002.jpg"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commons.wikimedia.org/wiki/file:baumharz_resin_cherry.jpg" TargetMode="External"/><Relationship Id="rId4" Type="http://schemas.openxmlformats.org/officeDocument/2006/relationships/hyperlink" Target="https://creativecommons.org/licenses/by-sa/3.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mmons.wikimedia.org/wiki/File:Lemon_tree_002.jpg" TargetMode="External"/><Relationship Id="rId7" Type="http://schemas.openxmlformats.org/officeDocument/2006/relationships/hyperlink" Target="https://creativecommons.org/licenses/by-nc-sa/3.0/"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chem.libretexts.org/Textbook_Maps/Organic_Chemistry_Textbook_Maps/Map:_Organic_Chemistry_(McMurry)/Unit_27_Biomolecules:_Lipids/27.5_Terpenoids" TargetMode="External"/><Relationship Id="rId5" Type="http://schemas.openxmlformats.org/officeDocument/2006/relationships/hyperlink" Target="http://commons.wikimedia.org/wiki/file:baumharz_resin_cherry.jpg" TargetMode="External"/><Relationship Id="rId4" Type="http://schemas.openxmlformats.org/officeDocument/2006/relationships/hyperlink" Target="https://creativecommons.org/licenses/by-sa/3.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quote.org/wiki/File:Wikipedia-logo-v2.svg"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genomicslawreport.com/index.php/tag/personal-genome-project/page/2/" TargetMode="External"/><Relationship Id="rId7" Type="http://schemas.openxmlformats.org/officeDocument/2006/relationships/hyperlink" Target="https://creativecommons.org/licenses/by/3.0/"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gclibrary.commons.gc.cuny.edu/2015/12/17/working-papers-academic-works/" TargetMode="External"/><Relationship Id="rId5" Type="http://schemas.openxmlformats.org/officeDocument/2006/relationships/hyperlink" Target="https://en.wikipedia.org/wiki/Terpene_synthase_N_terminal_domain" TargetMode="External"/><Relationship Id="rId4" Type="http://schemas.openxmlformats.org/officeDocument/2006/relationships/hyperlink" Target="https://creativecommons.org/licenses/by-sa/3.0/"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quote.org/wiki/File:Wikipedia-logo-v2.svg"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aclweb.org/anthology/C08-1087/"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creativecommons.org/licenses/by/3.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lickr.com/photos/tetracarbon/14193201770/"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Mount_Everest_in_2016" TargetMode="External"/><Relationship Id="rId4" Type="http://schemas.openxmlformats.org/officeDocument/2006/relationships/hyperlink" Target="https://creativecommons.org/licenses/by/3.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ditage.com/insights/a-10-step-guide-to-make-your-research-paper-abstract-more-effective" TargetMode="External"/><Relationship Id="rId7" Type="http://schemas.openxmlformats.org/officeDocument/2006/relationships/hyperlink" Target="https://www.flickr.com/photos/27378841@N08/6797170244/"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creativecommons.org/licenses/by-sa/3.0/" TargetMode="External"/><Relationship Id="rId5" Type="http://schemas.openxmlformats.org/officeDocument/2006/relationships/hyperlink" Target="http://stackoverflow.com/questions/38143037/cairo-gtk-draw-a-line-with-transparency-like-a-highlighter-pen" TargetMode="External"/><Relationship Id="rId4" Type="http://schemas.openxmlformats.org/officeDocument/2006/relationships/hyperlink" Target="https://creativecommons.org/licenses/by-nc-sa/3.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lickr.com/photos/27378841@N08/6797170244/" TargetMode="External"/><Relationship Id="rId7" Type="http://schemas.openxmlformats.org/officeDocument/2006/relationships/hyperlink" Target="https://creativecommons.org/licenses/by-sa/3.0/"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tackoverflow.com/questions/38143037/cairo-gtk-draw-a-line-with-transparency-like-a-highlighter-pen" TargetMode="External"/><Relationship Id="rId5" Type="http://schemas.openxmlformats.org/officeDocument/2006/relationships/hyperlink" Target="https://www.editage.com/insights/a-10-step-guide-to-make-your-research-paper-abstract-more-effective" TargetMode="External"/><Relationship Id="rId4" Type="http://schemas.openxmlformats.org/officeDocument/2006/relationships/hyperlink" Target="https://creativecommons.org/licenses/by-nc-sa/3.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commons.wikimedia.org/wiki/File:Lemon_tree_002.jpg"/>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72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dirty="0">
                <a:solidFill>
                  <a:srgbClr val="000000"/>
                </a:solidFill>
                <a:latin typeface="Arial"/>
                <a:cs typeface="Arial"/>
                <a:sym typeface="Arial"/>
                <a:hlinkClick r:id="rId3" tooltip="https://en.wikipedia.org/wiki/Wikidata"/>
              </a:rPr>
              <a:t>This Photo</a:t>
            </a:r>
            <a:r>
              <a:rPr lang="en-IN" sz="1200" kern="0" dirty="0">
                <a:solidFill>
                  <a:srgbClr val="000000"/>
                </a:solidFill>
                <a:latin typeface="Arial"/>
                <a:cs typeface="Arial"/>
                <a:sym typeface="Arial"/>
              </a:rPr>
              <a:t> by Unknown Author is licensed under </a:t>
            </a:r>
            <a:r>
              <a:rPr lang="en-IN" sz="1200" kern="0" dirty="0">
                <a:solidFill>
                  <a:srgbClr val="000000"/>
                </a:solidFill>
                <a:latin typeface="Arial"/>
                <a:cs typeface="Arial"/>
                <a:sym typeface="Arial"/>
                <a:hlinkClick r:id="rId4" tooltip="https://creativecommons.org/licenses/by-sa/3.0/"/>
              </a:rPr>
              <a:t>CC BY-SA</a:t>
            </a:r>
            <a:endParaRPr lang="en-IN" sz="1200" kern="0" dirty="0">
              <a:solidFill>
                <a:srgbClr val="000000"/>
              </a:solidFill>
              <a:latin typeface="Arial"/>
              <a:cs typeface="Arial"/>
              <a:sym typeface="Arial"/>
            </a:endParaRPr>
          </a:p>
          <a:p>
            <a:endParaRPr lang="en-IN" dirty="0"/>
          </a:p>
        </p:txBody>
      </p:sp>
      <p:sp>
        <p:nvSpPr>
          <p:cNvPr id="4" name="Slide Number Placeholder 3"/>
          <p:cNvSpPr>
            <a:spLocks noGrp="1"/>
          </p:cNvSpPr>
          <p:nvPr>
            <p:ph type="sldNum" sz="quarter" idx="5"/>
          </p:nvPr>
        </p:nvSpPr>
        <p:spPr/>
        <p:txBody>
          <a:bodyPr/>
          <a:lstStyle/>
          <a:p>
            <a:fld id="{526B4AD5-5819-4264-833C-7CBA5D83BF41}" type="slidenum">
              <a:rPr lang="en-IN" smtClean="0"/>
              <a:t>17</a:t>
            </a:fld>
            <a:endParaRPr lang="en-IN"/>
          </a:p>
        </p:txBody>
      </p:sp>
    </p:spTree>
    <p:extLst>
      <p:ext uri="{BB962C8B-B14F-4D97-AF65-F5344CB8AC3E}">
        <p14:creationId xmlns:p14="http://schemas.microsoft.com/office/powerpoint/2010/main" val="3558609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34632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1929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B4AD5-5819-4264-833C-7CBA5D83BF41}" type="slidenum">
              <a:rPr lang="en-IN" smtClean="0"/>
              <a:t>20</a:t>
            </a:fld>
            <a:endParaRPr lang="en-IN"/>
          </a:p>
        </p:txBody>
      </p:sp>
    </p:spTree>
    <p:extLst>
      <p:ext uri="{BB962C8B-B14F-4D97-AF65-F5344CB8AC3E}">
        <p14:creationId xmlns:p14="http://schemas.microsoft.com/office/powerpoint/2010/main" val="2472549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e71f636e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ee71f636e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commons.wikimedia.org/wiki/File:Lemon_tree_002.jpg"/>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commons.wikimedia.org/wiki/file:baumharz_resin_cherry.jpg"/>
              </a:rPr>
              <a:t>This Photo</a:t>
            </a:r>
            <a:r>
              <a:rPr lang="en-IN" sz="1200" dirty="0"/>
              <a:t> by Unknown Author is licensed under </a:t>
            </a:r>
            <a:r>
              <a:rPr lang="en-IN" sz="1200" dirty="0">
                <a:hlinkClick r:id="rId4" tooltip="https://creativecommons.org/licenses/by-sa/3.0/"/>
              </a:rPr>
              <a:t>CC BY-SA</a:t>
            </a: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132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dirty="0">
                <a:solidFill>
                  <a:srgbClr val="000000"/>
                </a:solidFill>
                <a:latin typeface="Arial"/>
                <a:cs typeface="Arial"/>
                <a:sym typeface="Arial"/>
                <a:hlinkClick r:id="rId3" tooltip="https://en.wikipedia.org/wiki/Wikidata"/>
              </a:rPr>
              <a:t>This Photo</a:t>
            </a:r>
            <a:r>
              <a:rPr lang="en-IN" sz="1200" kern="0" dirty="0">
                <a:solidFill>
                  <a:srgbClr val="000000"/>
                </a:solidFill>
                <a:latin typeface="Arial"/>
                <a:cs typeface="Arial"/>
                <a:sym typeface="Arial"/>
              </a:rPr>
              <a:t> by Unknown Author is licensed under </a:t>
            </a:r>
            <a:r>
              <a:rPr lang="en-IN" sz="1200" kern="0" dirty="0">
                <a:solidFill>
                  <a:srgbClr val="000000"/>
                </a:solidFill>
                <a:latin typeface="Arial"/>
                <a:cs typeface="Arial"/>
                <a:sym typeface="Arial"/>
                <a:hlinkClick r:id="rId4" tooltip="https://creativecommons.org/licenses/by-sa/3.0/"/>
              </a:rPr>
              <a:t>CC BY-SA</a:t>
            </a:r>
            <a:endParaRPr lang="en-IN" sz="1200" kern="0" dirty="0">
              <a:solidFill>
                <a:srgbClr val="000000"/>
              </a:solidFill>
              <a:latin typeface="Arial"/>
              <a:cs typeface="Arial"/>
              <a:sym typeface="Arial"/>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6B4AD5-5819-4264-833C-7CBA5D83BF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590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622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30585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Look up the Wikidata ID for the chemicals</a:t>
            </a:r>
          </a:p>
        </p:txBody>
      </p:sp>
      <p:sp>
        <p:nvSpPr>
          <p:cNvPr id="4" name="Slide Number Placeholder 3"/>
          <p:cNvSpPr>
            <a:spLocks noGrp="1"/>
          </p:cNvSpPr>
          <p:nvPr>
            <p:ph type="sldNum" sz="quarter" idx="5"/>
          </p:nvPr>
        </p:nvSpPr>
        <p:spPr/>
        <p:txBody>
          <a:bodyPr/>
          <a:lstStyle/>
          <a:p>
            <a:fld id="{526B4AD5-5819-4264-833C-7CBA5D83BF41}" type="slidenum">
              <a:rPr lang="en-IN" smtClean="0"/>
              <a:t>37</a:t>
            </a:fld>
            <a:endParaRPr lang="en-IN"/>
          </a:p>
        </p:txBody>
      </p:sp>
    </p:spTree>
    <p:extLst>
      <p:ext uri="{BB962C8B-B14F-4D97-AF65-F5344CB8AC3E}">
        <p14:creationId xmlns:p14="http://schemas.microsoft.com/office/powerpoint/2010/main" val="1239308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5 million open access paper. (EPMC)</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75783B3-2CFC-40E2-9B13-D6F2F9CF230F}"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I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6913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929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commons.wikimedia.org/wiki/File:Lemon_tree_002.jpg"/>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commons.wikimedia.org/wiki/file:baumharz_resin_cherry.jpg"/>
              </a:rPr>
              <a:t>This Photo</a:t>
            </a:r>
            <a:r>
              <a:rPr lang="en-IN" sz="1200" dirty="0"/>
              <a:t> by Unknown Author is licensed under </a:t>
            </a:r>
            <a:r>
              <a:rPr lang="en-IN" sz="1200" dirty="0">
                <a:hlinkClick r:id="rId4"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6" tooltip="https://chem.libretexts.org/Textbook_Maps/Organic_Chemistry_Textbook_Maps/Map:_Organic_Chemistry_(McMurry)/Unit_27_Biomolecules:_Lipids/27.5_Terpenoids"/>
              </a:rPr>
              <a:t>This Photo</a:t>
            </a:r>
            <a:r>
              <a:rPr lang="en-IN" sz="1200" dirty="0"/>
              <a:t> by Unknown Author is licensed under </a:t>
            </a:r>
            <a:r>
              <a:rPr lang="en-IN" sz="1200" dirty="0">
                <a:hlinkClick r:id="rId7"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682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1413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183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e71f636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e71f636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en.wikiquote.org/wiki/File:Wikipedia-logo-v2.svg"/>
              </a:rPr>
              <a:t>This Photo</a:t>
            </a:r>
            <a:r>
              <a:rPr lang="en-IN" sz="1200" dirty="0"/>
              <a:t> by Unknown Author is licensed under </a:t>
            </a:r>
            <a:r>
              <a:rPr lang="en-IN" sz="1200" dirty="0">
                <a:hlinkClick r:id="rId4" tooltip="https://creativecommons.org/licenses/by-sa/3.0/"/>
              </a:rPr>
              <a:t>CC BY-SA</a:t>
            </a:r>
            <a:endParaRPr lang="en-IN" sz="1200" dirty="0"/>
          </a:p>
          <a:p>
            <a:endParaRPr lang="en-IN" dirty="0"/>
          </a:p>
        </p:txBody>
      </p:sp>
      <p:sp>
        <p:nvSpPr>
          <p:cNvPr id="4" name="Slide Number Placeholder 3"/>
          <p:cNvSpPr>
            <a:spLocks noGrp="1"/>
          </p:cNvSpPr>
          <p:nvPr>
            <p:ph type="sldNum" sz="quarter" idx="5"/>
          </p:nvPr>
        </p:nvSpPr>
        <p:spPr/>
        <p:txBody>
          <a:bodyPr/>
          <a:lstStyle/>
          <a:p>
            <a:fld id="{526B4AD5-5819-4264-833C-7CBA5D83BF41}" type="slidenum">
              <a:rPr lang="en-IN" smtClean="0"/>
              <a:t>59</a:t>
            </a:fld>
            <a:endParaRPr lang="en-IN"/>
          </a:p>
        </p:txBody>
      </p:sp>
    </p:spTree>
    <p:extLst>
      <p:ext uri="{BB962C8B-B14F-4D97-AF65-F5344CB8AC3E}">
        <p14:creationId xmlns:p14="http://schemas.microsoft.com/office/powerpoint/2010/main" val="1737163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e71f636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e71f636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069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e71f636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e71f636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759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www.genomicslawreport.com/index.php/tag/personal-genome-project/page/2/"/>
              </a:rPr>
              <a:t>This Photo</a:t>
            </a:r>
            <a:r>
              <a:rPr lang="en-IN" sz="1200" dirty="0"/>
              <a:t> by Unknown Author is licensed under </a:t>
            </a:r>
            <a:r>
              <a:rPr lang="en-IN" sz="1200" dirty="0">
                <a:hlinkClick r:id="rId4"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en.wikipedia.org/wiki/Terpene_synthase_N_terminal_domain"/>
              </a:rPr>
              <a:t>This Photo</a:t>
            </a:r>
            <a:r>
              <a:rPr lang="en-IN" sz="1200" dirty="0"/>
              <a:t> by Unknown Author is licensed under </a:t>
            </a:r>
            <a:r>
              <a:rPr lang="en-IN" sz="1200" dirty="0">
                <a:hlinkClick r:id="rId4"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6" tooltip="https://gclibrary.commons.gc.cuny.edu/2015/12/17/working-papers-academic-works/"/>
              </a:rPr>
              <a:t>This Photo</a:t>
            </a:r>
            <a:r>
              <a:rPr lang="en-IN" sz="1200" dirty="0"/>
              <a:t> by Unknown Author is licensed under </a:t>
            </a:r>
            <a:r>
              <a:rPr lang="en-IN" sz="1200" dirty="0">
                <a:hlinkClick r:id="rId7" tooltip="https://creativecommons.org/licenses/by/3.0/"/>
              </a:rPr>
              <a:t>CC BY</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r>
              <a:rPr lang="en-IN" dirty="0"/>
              <a:t>Change the papers image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522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e71f636e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e71f636e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B4F00E-8953-4C10-9E32-400CAD63250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471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en.wikiquote.org/wiki/File:Wikipedia-logo-v2.svg"/>
              </a:rPr>
              <a:t>This Photo</a:t>
            </a:r>
            <a:r>
              <a:rPr lang="en-IN" sz="1200" dirty="0"/>
              <a:t> by Unknown Author is licensed under </a:t>
            </a:r>
            <a:r>
              <a:rPr lang="en-IN" sz="1200" dirty="0">
                <a:hlinkClick r:id="rId4" tooltip="https://creativecommons.org/licenses/by-sa/3.0/"/>
              </a:rPr>
              <a:t>CC BY-SA</a:t>
            </a: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6B4AD5-5819-4264-833C-7CBA5D83BF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313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www.aclweb.org/anthology/C08-1087/"/>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3.0/"/>
              </a:rPr>
              <a:t>CC BY</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www.aclweb.org/anthology/C08-1087/"/>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3.0/"/>
              </a:rPr>
              <a:t>CC BY</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75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www.flickr.com/photos/tetracarbon/14193201770/"/>
              </a:rPr>
              <a:t>This Photo</a:t>
            </a:r>
            <a:r>
              <a:rPr lang="en-IN" sz="1200" dirty="0"/>
              <a:t> by Unknown Author is licensed under </a:t>
            </a:r>
            <a:r>
              <a:rPr lang="en-IN" sz="1200" dirty="0">
                <a:hlinkClick r:id="rId4" tooltip="https://creativecommons.org/licenses/by/3.0/"/>
              </a:rPr>
              <a:t>CC BY</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en.wikipedia.org/wiki/Mount_Everest_in_2016"/>
              </a:rPr>
              <a:t>This Photo</a:t>
            </a:r>
            <a:r>
              <a:rPr lang="en-IN" sz="1200" dirty="0"/>
              <a:t> by Unknown Author is licensed under </a:t>
            </a:r>
            <a:r>
              <a:rPr lang="en-IN" sz="1200" dirty="0">
                <a:hlinkClick r:id="rId6" tooltip="https://creativecommons.org/licenses/by-sa/3.0/"/>
              </a:rPr>
              <a:t>CC BY-SA</a:t>
            </a:r>
            <a:endParaRPr lang="en-IN" sz="1200" dirty="0"/>
          </a:p>
          <a:p>
            <a:endParaRPr lang="en-IN" dirty="0"/>
          </a:p>
          <a:p>
            <a:r>
              <a:rPr lang="en-IN" dirty="0"/>
              <a:t>Message in the centre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86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www.editage.com/insights/a-10-step-guide-to-make-your-research-paper-abstract-more-effective"/>
              </a:rPr>
              <a:t>This Photo</a:t>
            </a:r>
            <a:r>
              <a:rPr lang="en-IN" sz="1200" dirty="0"/>
              <a:t> by Unknown Author is licensed under </a:t>
            </a:r>
            <a:r>
              <a:rPr lang="en-IN" sz="1200" dirty="0">
                <a:hlinkClick r:id="rId4"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tackoverflow.com/questions/38143037/cairo-gtk-draw-a-line-with-transparency-like-a-highlighter-pen"/>
              </a:rPr>
              <a:t>This Photo</a:t>
            </a:r>
            <a:r>
              <a:rPr lang="en-IN" sz="1200" dirty="0"/>
              <a:t> by Unknown Author is licensed under </a:t>
            </a:r>
            <a:r>
              <a:rPr lang="en-IN" sz="1200" dirty="0">
                <a:hlinkClick r:id="rId6"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7" tooltip="https://www.flickr.com/photos/27378841@N08/6797170244/"/>
              </a:rPr>
              <a:t>This Photo</a:t>
            </a:r>
            <a:r>
              <a:rPr lang="en-IN" sz="1200" dirty="0"/>
              <a:t> by Unknown Author is licensed under </a:t>
            </a:r>
            <a:r>
              <a:rPr lang="en-IN" sz="1200" dirty="0">
                <a:hlinkClick r:id="rId4" tooltip="https://creativecommons.org/licenses/by-nc-sa/3.0/"/>
              </a:rPr>
              <a:t>CC BY-SA-NC</a:t>
            </a: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622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www.flickr.com/photos/27378841@N08/6797170244/"/>
              </a:rPr>
              <a:t>This Photo</a:t>
            </a:r>
            <a:r>
              <a:rPr lang="en-IN" sz="1200" dirty="0"/>
              <a:t> by Unknown Author is licensed under </a:t>
            </a:r>
            <a:r>
              <a:rPr lang="en-IN" sz="1200" dirty="0">
                <a:hlinkClick r:id="rId4"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www.editage.com/insights/a-10-step-guide-to-make-your-research-paper-abstract-more-effective"/>
              </a:rPr>
              <a:t>This Photo</a:t>
            </a:r>
            <a:r>
              <a:rPr lang="en-IN" sz="1200" dirty="0"/>
              <a:t> by Unknown Author is licensed under </a:t>
            </a:r>
            <a:r>
              <a:rPr lang="en-IN" sz="1200" dirty="0">
                <a:hlinkClick r:id="rId4"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6" tooltip="http://stackoverflow.com/questions/38143037/cairo-gtk-draw-a-line-with-transparency-like-a-highlighter-pen"/>
              </a:rPr>
              <a:t>This Photo</a:t>
            </a:r>
            <a:r>
              <a:rPr lang="en-IN" sz="1200" dirty="0"/>
              <a:t> by Unknown Author is licensed under </a:t>
            </a:r>
            <a:r>
              <a:rPr lang="en-IN" sz="1200" dirty="0">
                <a:hlinkClick r:id="rId7"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45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Wikidata</a:t>
            </a:r>
            <a:r>
              <a:rPr lang="en-IN" dirty="0"/>
              <a:t> and Wikipedia globe </a:t>
            </a:r>
          </a:p>
          <a:p>
            <a:r>
              <a:rPr lang="en-IN" dirty="0"/>
              <a:t>Slide for </a:t>
            </a:r>
            <a:r>
              <a:rPr lang="en-IN" dirty="0" err="1"/>
              <a:t>minicopus</a:t>
            </a:r>
            <a:endParaRPr lang="en-IN" dirty="0"/>
          </a:p>
          <a:p>
            <a:r>
              <a:rPr lang="en-IN" dirty="0"/>
              <a:t>Image of the people involved in each project</a:t>
            </a:r>
          </a:p>
          <a:p>
            <a:r>
              <a:rPr lang="en-IN" dirty="0"/>
              <a:t>Numbers if we do not limit the search </a:t>
            </a:r>
          </a:p>
          <a:p>
            <a:endParaRPr lang="en-IN" dirty="0"/>
          </a:p>
          <a:p>
            <a:r>
              <a:rPr lang="en-IN" dirty="0"/>
              <a:t>Picture of local machines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B4F00E-8953-4C10-9E32-400CAD63250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216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26B4AD5-5819-4264-833C-7CBA5D83BF41}" type="slidenum">
              <a:rPr lang="en-IN" smtClean="0"/>
              <a:t>11</a:t>
            </a:fld>
            <a:endParaRPr lang="en-IN"/>
          </a:p>
        </p:txBody>
      </p:sp>
    </p:spTree>
    <p:extLst>
      <p:ext uri="{BB962C8B-B14F-4D97-AF65-F5344CB8AC3E}">
        <p14:creationId xmlns:p14="http://schemas.microsoft.com/office/powerpoint/2010/main" val="39600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799E-4A02-49BC-B951-3A5807401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1B93AA-93A5-4414-89D0-38F309CBC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0859AE-DAE3-49A5-8F96-FF6C822EC835}"/>
              </a:ext>
            </a:extLst>
          </p:cNvPr>
          <p:cNvSpPr>
            <a:spLocks noGrp="1"/>
          </p:cNvSpPr>
          <p:nvPr>
            <p:ph type="dt" sz="half" idx="10"/>
          </p:nvPr>
        </p:nvSpPr>
        <p:spPr/>
        <p:txBody>
          <a:bodyPr/>
          <a:lstStyle/>
          <a:p>
            <a:fld id="{1FEFBE6C-61EC-4E62-ADB6-1308B36B44E3}" type="datetimeFigureOut">
              <a:rPr lang="en-IN" smtClean="0"/>
              <a:t>01/11/21</a:t>
            </a:fld>
            <a:endParaRPr lang="en-IN"/>
          </a:p>
        </p:txBody>
      </p:sp>
      <p:sp>
        <p:nvSpPr>
          <p:cNvPr id="5" name="Footer Placeholder 4">
            <a:extLst>
              <a:ext uri="{FF2B5EF4-FFF2-40B4-BE49-F238E27FC236}">
                <a16:creationId xmlns:a16="http://schemas.microsoft.com/office/drawing/2014/main" id="{DD166DC7-2449-4E90-9C5C-0B8379EACF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519A43-C4C9-472C-A753-4F36C83E7C36}"/>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4224662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3ABE-FA4E-45CD-8F10-BF14BF85C9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818501-CAF9-47A6-9FCB-B277C76A10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DC73E5-7089-45EE-BC4D-55359C3ACE1F}"/>
              </a:ext>
            </a:extLst>
          </p:cNvPr>
          <p:cNvSpPr>
            <a:spLocks noGrp="1"/>
          </p:cNvSpPr>
          <p:nvPr>
            <p:ph type="dt" sz="half" idx="10"/>
          </p:nvPr>
        </p:nvSpPr>
        <p:spPr/>
        <p:txBody>
          <a:bodyPr/>
          <a:lstStyle/>
          <a:p>
            <a:fld id="{1FEFBE6C-61EC-4E62-ADB6-1308B36B44E3}" type="datetimeFigureOut">
              <a:rPr lang="en-IN" smtClean="0"/>
              <a:t>01/11/21</a:t>
            </a:fld>
            <a:endParaRPr lang="en-IN"/>
          </a:p>
        </p:txBody>
      </p:sp>
      <p:sp>
        <p:nvSpPr>
          <p:cNvPr id="5" name="Footer Placeholder 4">
            <a:extLst>
              <a:ext uri="{FF2B5EF4-FFF2-40B4-BE49-F238E27FC236}">
                <a16:creationId xmlns:a16="http://schemas.microsoft.com/office/drawing/2014/main" id="{5E8432DC-8835-4728-B730-E07742BA27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24C6BE-52FA-4682-82C5-02799601CF8E}"/>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29129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463940-34E4-4F0D-8B53-C74FD05C95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E2119F-9E6A-4FB3-AAC7-824EFBD83B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24183C-BA28-4D94-93CD-10BC84866EAF}"/>
              </a:ext>
            </a:extLst>
          </p:cNvPr>
          <p:cNvSpPr>
            <a:spLocks noGrp="1"/>
          </p:cNvSpPr>
          <p:nvPr>
            <p:ph type="dt" sz="half" idx="10"/>
          </p:nvPr>
        </p:nvSpPr>
        <p:spPr/>
        <p:txBody>
          <a:bodyPr/>
          <a:lstStyle/>
          <a:p>
            <a:fld id="{1FEFBE6C-61EC-4E62-ADB6-1308B36B44E3}" type="datetimeFigureOut">
              <a:rPr lang="en-IN" smtClean="0"/>
              <a:t>01/11/21</a:t>
            </a:fld>
            <a:endParaRPr lang="en-IN"/>
          </a:p>
        </p:txBody>
      </p:sp>
      <p:sp>
        <p:nvSpPr>
          <p:cNvPr id="5" name="Footer Placeholder 4">
            <a:extLst>
              <a:ext uri="{FF2B5EF4-FFF2-40B4-BE49-F238E27FC236}">
                <a16:creationId xmlns:a16="http://schemas.microsoft.com/office/drawing/2014/main" id="{215C6003-1EE1-49F6-BFE6-84B9625F2B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6E0CD4-AAB9-4E8E-97C1-1C4AEB5B79C5}"/>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505291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ikidataCon 2021 theme" type="title">
  <p:cSld name="WikidataCon 2021 them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484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solidFill>
                  <a:schemeClr val="lt1"/>
                </a:solidFill>
                <a:latin typeface="Montserrat Medium"/>
                <a:ea typeface="Montserrat Medium"/>
                <a:cs typeface="Montserrat Medium"/>
                <a:sym typeface="Montserra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270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solidFill>
                  <a:schemeClr val="lt1"/>
                </a:solidFill>
                <a:latin typeface="Montserrat Light"/>
                <a:ea typeface="Montserrat Light"/>
                <a:cs typeface="Montserrat Light"/>
                <a:sym typeface="Montserrat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0595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ikidataCon 2021 - sub-section" type="secHead">
  <p:cSld name="WikidataCon 2021 - sub-section">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2582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solidFill>
                  <a:schemeClr val="lt1"/>
                </a:solidFill>
                <a:latin typeface="Montserrat Medium"/>
                <a:ea typeface="Montserrat Medium"/>
                <a:cs typeface="Montserrat Medium"/>
                <a:sym typeface="Montserra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15132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WikidataCon 2021 - title and body" type="tx">
  <p:cSld name="WikidataCon 2021 - 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E015D"/>
                </a:solidFill>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atin typeface="Montserrat Light"/>
                <a:ea typeface="Montserrat Light"/>
                <a:cs typeface="Montserrat Light"/>
                <a:sym typeface="Montserrat Light"/>
              </a:defRPr>
            </a:lvl1pPr>
            <a:lvl2pPr marL="1219170" lvl="1" indent="-423323">
              <a:spcBef>
                <a:spcPts val="0"/>
              </a:spcBef>
              <a:spcAft>
                <a:spcPts val="0"/>
              </a:spcAft>
              <a:buSzPts val="1400"/>
              <a:buChar char="○"/>
              <a:defRPr>
                <a:latin typeface="Montserrat Light"/>
                <a:ea typeface="Montserrat Light"/>
                <a:cs typeface="Montserrat Light"/>
                <a:sym typeface="Montserrat Light"/>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67428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68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49462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30325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01475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34212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E777-C780-4D19-9802-4995867EA1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610E5F-B489-4FBE-9BDE-0FD071692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A694ED-E14F-4D1A-8C1A-1EF163F49B9B}"/>
              </a:ext>
            </a:extLst>
          </p:cNvPr>
          <p:cNvSpPr>
            <a:spLocks noGrp="1"/>
          </p:cNvSpPr>
          <p:nvPr>
            <p:ph type="dt" sz="half" idx="10"/>
          </p:nvPr>
        </p:nvSpPr>
        <p:spPr/>
        <p:txBody>
          <a:bodyPr/>
          <a:lstStyle/>
          <a:p>
            <a:fld id="{1FEFBE6C-61EC-4E62-ADB6-1308B36B44E3}" type="datetimeFigureOut">
              <a:rPr lang="en-IN" smtClean="0"/>
              <a:t>01/11/21</a:t>
            </a:fld>
            <a:endParaRPr lang="en-IN"/>
          </a:p>
        </p:txBody>
      </p:sp>
      <p:sp>
        <p:nvSpPr>
          <p:cNvPr id="5" name="Footer Placeholder 4">
            <a:extLst>
              <a:ext uri="{FF2B5EF4-FFF2-40B4-BE49-F238E27FC236}">
                <a16:creationId xmlns:a16="http://schemas.microsoft.com/office/drawing/2014/main" id="{EB854AEE-F419-4F97-B662-C176452835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0CE668-AD62-43FE-BE4F-E2D159A92DA0}"/>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160147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57435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17627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172795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ikidataCon 2021 theme" type="title">
  <p:cSld name="WikidataCon 2021 them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484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solidFill>
                  <a:schemeClr val="lt1"/>
                </a:solidFill>
                <a:latin typeface="Montserrat Medium"/>
                <a:ea typeface="Montserrat Medium"/>
                <a:cs typeface="Montserrat Medium"/>
                <a:sym typeface="Montserra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270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solidFill>
                  <a:schemeClr val="lt1"/>
                </a:solidFill>
                <a:latin typeface="Montserrat Light"/>
                <a:ea typeface="Montserrat Light"/>
                <a:cs typeface="Montserrat Light"/>
                <a:sym typeface="Montserrat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pic>
        <p:nvPicPr>
          <p:cNvPr id="5" name="Google Shape;62;p14">
            <a:extLst>
              <a:ext uri="{FF2B5EF4-FFF2-40B4-BE49-F238E27FC236}">
                <a16:creationId xmlns:a16="http://schemas.microsoft.com/office/drawing/2014/main" id="{28011D3D-72AF-4D2E-B802-654AB46B66B7}"/>
              </a:ext>
            </a:extLst>
          </p:cNvPr>
          <p:cNvPicPr preferRelativeResize="0"/>
          <p:nvPr userDrawn="1"/>
        </p:nvPicPr>
        <p:blipFill>
          <a:blip r:embed="rId2">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E17FEE19-1950-4BC5-B8D6-2A49E6861CD5}"/>
              </a:ext>
            </a:extLst>
          </p:cNvPr>
          <p:cNvSpPr txBox="1"/>
          <p:nvPr userDrawn="1"/>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799107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ikidataCon 2021 - sub-section" type="secHead">
  <p:cSld name="WikidataCon 2021 - sub-section">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2582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solidFill>
                  <a:schemeClr val="lt1"/>
                </a:solidFill>
                <a:latin typeface="Montserrat Medium"/>
                <a:ea typeface="Montserrat Medium"/>
                <a:cs typeface="Montserrat Medium"/>
                <a:sym typeface="Montserra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80420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ikidataCon 2021 - title and body" type="tx">
  <p:cSld name="WikidataCon 2021 - 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E015D"/>
                </a:solidFill>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atin typeface="Montserrat Light"/>
                <a:ea typeface="Montserrat Light"/>
                <a:cs typeface="Montserrat Light"/>
                <a:sym typeface="Montserrat Light"/>
              </a:defRPr>
            </a:lvl1pPr>
            <a:lvl2pPr marL="1219170" lvl="1" indent="-423323">
              <a:spcBef>
                <a:spcPts val="0"/>
              </a:spcBef>
              <a:spcAft>
                <a:spcPts val="0"/>
              </a:spcAft>
              <a:buSzPts val="1400"/>
              <a:buChar char="○"/>
              <a:defRPr>
                <a:latin typeface="Montserrat Light"/>
                <a:ea typeface="Montserrat Light"/>
                <a:cs typeface="Montserrat Light"/>
                <a:sym typeface="Montserrat Light"/>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58728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50043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50037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462664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6334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2C9E-B2E8-4ECA-AB4E-DD7D3E546A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B8201E-376C-41F6-9469-48A75BB698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41EA99-A98C-4CB4-B24A-B1B048BAA559}"/>
              </a:ext>
            </a:extLst>
          </p:cNvPr>
          <p:cNvSpPr>
            <a:spLocks noGrp="1"/>
          </p:cNvSpPr>
          <p:nvPr>
            <p:ph type="dt" sz="half" idx="10"/>
          </p:nvPr>
        </p:nvSpPr>
        <p:spPr/>
        <p:txBody>
          <a:bodyPr/>
          <a:lstStyle/>
          <a:p>
            <a:fld id="{1FEFBE6C-61EC-4E62-ADB6-1308B36B44E3}" type="datetimeFigureOut">
              <a:rPr lang="en-IN" smtClean="0"/>
              <a:t>01/11/21</a:t>
            </a:fld>
            <a:endParaRPr lang="en-IN"/>
          </a:p>
        </p:txBody>
      </p:sp>
      <p:sp>
        <p:nvSpPr>
          <p:cNvPr id="5" name="Footer Placeholder 4">
            <a:extLst>
              <a:ext uri="{FF2B5EF4-FFF2-40B4-BE49-F238E27FC236}">
                <a16:creationId xmlns:a16="http://schemas.microsoft.com/office/drawing/2014/main" id="{04BA1C67-7221-4FC1-913F-8484905A09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5D24AA-65AD-4D41-9D3E-DED78B64B8AA}"/>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0278938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845395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1754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35559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8324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3658-62D6-4CDB-B711-08F5CDE9D2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1B2B16-3079-4CF4-B65C-B8CC18E724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B18D47-446C-4225-AC5A-72091A4A91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B3DAD93-24A7-4693-B194-832D978DC438}"/>
              </a:ext>
            </a:extLst>
          </p:cNvPr>
          <p:cNvSpPr>
            <a:spLocks noGrp="1"/>
          </p:cNvSpPr>
          <p:nvPr>
            <p:ph type="dt" sz="half" idx="10"/>
          </p:nvPr>
        </p:nvSpPr>
        <p:spPr/>
        <p:txBody>
          <a:bodyPr/>
          <a:lstStyle/>
          <a:p>
            <a:fld id="{1FEFBE6C-61EC-4E62-ADB6-1308B36B44E3}" type="datetimeFigureOut">
              <a:rPr lang="en-IN" smtClean="0"/>
              <a:t>01/11/21</a:t>
            </a:fld>
            <a:endParaRPr lang="en-IN"/>
          </a:p>
        </p:txBody>
      </p:sp>
      <p:sp>
        <p:nvSpPr>
          <p:cNvPr id="6" name="Footer Placeholder 5">
            <a:extLst>
              <a:ext uri="{FF2B5EF4-FFF2-40B4-BE49-F238E27FC236}">
                <a16:creationId xmlns:a16="http://schemas.microsoft.com/office/drawing/2014/main" id="{AA84D041-DE56-411D-A88D-1EA984ED38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BC076B-5DBA-435D-8CBB-B04F948C5DFE}"/>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51230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3C5D3-0487-4F41-BB27-40840D4723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A7ECA6-3B47-45C6-939C-6C2BF860D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B7AC96-2C69-49E5-8E6C-C7BE019F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2202B9-8E93-4A1A-BC7E-FD40F58F9F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3DAA08-CF43-4C70-9380-CEC8EA5F4B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68A85A-18D0-4236-8D83-C5D184654479}"/>
              </a:ext>
            </a:extLst>
          </p:cNvPr>
          <p:cNvSpPr>
            <a:spLocks noGrp="1"/>
          </p:cNvSpPr>
          <p:nvPr>
            <p:ph type="dt" sz="half" idx="10"/>
          </p:nvPr>
        </p:nvSpPr>
        <p:spPr/>
        <p:txBody>
          <a:bodyPr/>
          <a:lstStyle/>
          <a:p>
            <a:fld id="{1FEFBE6C-61EC-4E62-ADB6-1308B36B44E3}" type="datetimeFigureOut">
              <a:rPr lang="en-IN" smtClean="0"/>
              <a:t>01/11/21</a:t>
            </a:fld>
            <a:endParaRPr lang="en-IN"/>
          </a:p>
        </p:txBody>
      </p:sp>
      <p:sp>
        <p:nvSpPr>
          <p:cNvPr id="8" name="Footer Placeholder 7">
            <a:extLst>
              <a:ext uri="{FF2B5EF4-FFF2-40B4-BE49-F238E27FC236}">
                <a16:creationId xmlns:a16="http://schemas.microsoft.com/office/drawing/2014/main" id="{285C4E65-6767-4217-BDBF-5FBF8ED5BE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9570DFC-8F14-42A2-9867-37A5BC0A19EC}"/>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030203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0255-8C63-4A4D-B84E-0C352AA05D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CBDD7D-28C3-45A5-A18C-970CFA352396}"/>
              </a:ext>
            </a:extLst>
          </p:cNvPr>
          <p:cNvSpPr>
            <a:spLocks noGrp="1"/>
          </p:cNvSpPr>
          <p:nvPr>
            <p:ph type="dt" sz="half" idx="10"/>
          </p:nvPr>
        </p:nvSpPr>
        <p:spPr/>
        <p:txBody>
          <a:bodyPr/>
          <a:lstStyle/>
          <a:p>
            <a:fld id="{1FEFBE6C-61EC-4E62-ADB6-1308B36B44E3}" type="datetimeFigureOut">
              <a:rPr lang="en-IN" smtClean="0"/>
              <a:t>01/11/21</a:t>
            </a:fld>
            <a:endParaRPr lang="en-IN"/>
          </a:p>
        </p:txBody>
      </p:sp>
      <p:sp>
        <p:nvSpPr>
          <p:cNvPr id="4" name="Footer Placeholder 3">
            <a:extLst>
              <a:ext uri="{FF2B5EF4-FFF2-40B4-BE49-F238E27FC236}">
                <a16:creationId xmlns:a16="http://schemas.microsoft.com/office/drawing/2014/main" id="{15EC1448-FD26-4065-B56F-C75B9E662D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3A63B9F-02E1-4E0C-8886-1FB0C02A391B}"/>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3972557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95D09A-0BB9-41CA-94C5-D466A059A4C6}"/>
              </a:ext>
            </a:extLst>
          </p:cNvPr>
          <p:cNvSpPr>
            <a:spLocks noGrp="1"/>
          </p:cNvSpPr>
          <p:nvPr>
            <p:ph type="dt" sz="half" idx="10"/>
          </p:nvPr>
        </p:nvSpPr>
        <p:spPr/>
        <p:txBody>
          <a:bodyPr/>
          <a:lstStyle/>
          <a:p>
            <a:fld id="{1FEFBE6C-61EC-4E62-ADB6-1308B36B44E3}" type="datetimeFigureOut">
              <a:rPr lang="en-IN" smtClean="0"/>
              <a:t>01/11/21</a:t>
            </a:fld>
            <a:endParaRPr lang="en-IN"/>
          </a:p>
        </p:txBody>
      </p:sp>
      <p:sp>
        <p:nvSpPr>
          <p:cNvPr id="3" name="Footer Placeholder 2">
            <a:extLst>
              <a:ext uri="{FF2B5EF4-FFF2-40B4-BE49-F238E27FC236}">
                <a16:creationId xmlns:a16="http://schemas.microsoft.com/office/drawing/2014/main" id="{BBA4D629-5175-44FA-9D48-3249D2DD02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01A969A-64E3-4A79-B620-AE2785BE995F}"/>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44840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746C-31FF-44E8-84C6-EED12306B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743677-6D65-44A5-BDA4-8740992297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2835D3-6240-47B1-BDAA-1C57EAFA8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D2B4E-E452-4E28-9014-274A86387F9D}"/>
              </a:ext>
            </a:extLst>
          </p:cNvPr>
          <p:cNvSpPr>
            <a:spLocks noGrp="1"/>
          </p:cNvSpPr>
          <p:nvPr>
            <p:ph type="dt" sz="half" idx="10"/>
          </p:nvPr>
        </p:nvSpPr>
        <p:spPr/>
        <p:txBody>
          <a:bodyPr/>
          <a:lstStyle/>
          <a:p>
            <a:fld id="{1FEFBE6C-61EC-4E62-ADB6-1308B36B44E3}" type="datetimeFigureOut">
              <a:rPr lang="en-IN" smtClean="0"/>
              <a:t>01/11/21</a:t>
            </a:fld>
            <a:endParaRPr lang="en-IN"/>
          </a:p>
        </p:txBody>
      </p:sp>
      <p:sp>
        <p:nvSpPr>
          <p:cNvPr id="6" name="Footer Placeholder 5">
            <a:extLst>
              <a:ext uri="{FF2B5EF4-FFF2-40B4-BE49-F238E27FC236}">
                <a16:creationId xmlns:a16="http://schemas.microsoft.com/office/drawing/2014/main" id="{691C0FDB-E48C-4FD5-AF4B-EAB38FF2CD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44C296-7161-4DA6-9862-37EB36F94D50}"/>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533332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B7E3-853C-4E89-A887-767D35F095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089EA5-B63C-44F8-98EC-493C258B2E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FCE3E7F-4C18-41BF-BE8B-F42B2A4EB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1AB8F-CDF8-43CD-B748-B68809ED5D6B}"/>
              </a:ext>
            </a:extLst>
          </p:cNvPr>
          <p:cNvSpPr>
            <a:spLocks noGrp="1"/>
          </p:cNvSpPr>
          <p:nvPr>
            <p:ph type="dt" sz="half" idx="10"/>
          </p:nvPr>
        </p:nvSpPr>
        <p:spPr/>
        <p:txBody>
          <a:bodyPr/>
          <a:lstStyle/>
          <a:p>
            <a:fld id="{1FEFBE6C-61EC-4E62-ADB6-1308B36B44E3}" type="datetimeFigureOut">
              <a:rPr lang="en-IN" smtClean="0"/>
              <a:t>01/11/21</a:t>
            </a:fld>
            <a:endParaRPr lang="en-IN"/>
          </a:p>
        </p:txBody>
      </p:sp>
      <p:sp>
        <p:nvSpPr>
          <p:cNvPr id="6" name="Footer Placeholder 5">
            <a:extLst>
              <a:ext uri="{FF2B5EF4-FFF2-40B4-BE49-F238E27FC236}">
                <a16:creationId xmlns:a16="http://schemas.microsoft.com/office/drawing/2014/main" id="{958AF6D4-C042-42F9-9A3E-82288FDA1D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23BF3A-7634-494F-8AC9-F528E395BE82}"/>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421693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15C3D-D3F3-4069-9DBB-044C5A7AD9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BF21AB-F286-4CFC-B7BE-E05D746BC9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8A4550-9149-4E0F-B8E6-49748104E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FBE6C-61EC-4E62-ADB6-1308B36B44E3}" type="datetimeFigureOut">
              <a:rPr lang="en-IN" smtClean="0"/>
              <a:t>01/11/21</a:t>
            </a:fld>
            <a:endParaRPr lang="en-IN"/>
          </a:p>
        </p:txBody>
      </p:sp>
      <p:sp>
        <p:nvSpPr>
          <p:cNvPr id="5" name="Footer Placeholder 4">
            <a:extLst>
              <a:ext uri="{FF2B5EF4-FFF2-40B4-BE49-F238E27FC236}">
                <a16:creationId xmlns:a16="http://schemas.microsoft.com/office/drawing/2014/main" id="{E69AAAD1-A448-4818-BCB9-D2F43E1A6D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289739-98DC-452F-B035-D3B47524DE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B3BA3-C062-42A2-B840-62B05D346F75}" type="slidenum">
              <a:rPr lang="en-IN" smtClean="0"/>
              <a:t>‹#›</a:t>
            </a:fld>
            <a:endParaRPr lang="en-IN"/>
          </a:p>
        </p:txBody>
      </p:sp>
    </p:spTree>
    <p:extLst>
      <p:ext uri="{BB962C8B-B14F-4D97-AF65-F5344CB8AC3E}">
        <p14:creationId xmlns:p14="http://schemas.microsoft.com/office/powerpoint/2010/main" val="1470545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0641093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58053663"/>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9.png"/><Relationship Id="rId4" Type="http://schemas.microsoft.com/office/2007/relationships/hdphoto" Target="../media/hdphoto1.wdp"/><Relationship Id="rId9" Type="http://schemas.openxmlformats.org/officeDocument/2006/relationships/hyperlink" Target="https://en.wikipedia.org/wiki/Wikidata"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pxhere.com/en/photo/1079300" TargetMode="External"/><Relationship Id="rId13" Type="http://schemas.openxmlformats.org/officeDocument/2006/relationships/hyperlink" Target="https://pxhere.com/en/photo/555531" TargetMode="External"/><Relationship Id="rId18" Type="http://schemas.openxmlformats.org/officeDocument/2006/relationships/hyperlink" Target="https://commons.wikimedia.org/wiki/File:Starr_080610-8292_Mentha_x_spicata.jpg" TargetMode="External"/><Relationship Id="rId3" Type="http://schemas.openxmlformats.org/officeDocument/2006/relationships/image" Target="../media/image18.jpg"/><Relationship Id="rId21" Type="http://schemas.openxmlformats.org/officeDocument/2006/relationships/image" Target="../media/image1.png"/><Relationship Id="rId7" Type="http://schemas.openxmlformats.org/officeDocument/2006/relationships/image" Target="../media/image17.jpg"/><Relationship Id="rId12" Type="http://schemas.openxmlformats.org/officeDocument/2006/relationships/image" Target="../media/image13.jpg"/><Relationship Id="rId17" Type="http://schemas.openxmlformats.org/officeDocument/2006/relationships/image" Target="../media/image15.jpg"/><Relationship Id="rId2" Type="http://schemas.openxmlformats.org/officeDocument/2006/relationships/notesSlide" Target="../notesSlides/notesSlide10.xml"/><Relationship Id="rId16" Type="http://schemas.openxmlformats.org/officeDocument/2006/relationships/image" Target="../media/image43.jpg"/><Relationship Id="rId20" Type="http://schemas.openxmlformats.org/officeDocument/2006/relationships/hyperlink" Target="https://commons.wikimedia.org/wiki/File:Lemon_tree_002.jpg" TargetMode="External"/><Relationship Id="rId1" Type="http://schemas.openxmlformats.org/officeDocument/2006/relationships/slideLayout" Target="../slideLayouts/slideLayout7.xml"/><Relationship Id="rId6" Type="http://schemas.openxmlformats.org/officeDocument/2006/relationships/hyperlink" Target="https://creativecommons.org/licenses/by-sa/3.0/" TargetMode="External"/><Relationship Id="rId11" Type="http://schemas.openxmlformats.org/officeDocument/2006/relationships/image" Target="../media/image42.jpg"/><Relationship Id="rId5" Type="http://schemas.openxmlformats.org/officeDocument/2006/relationships/image" Target="../media/image41.jpg"/><Relationship Id="rId15" Type="http://schemas.openxmlformats.org/officeDocument/2006/relationships/hyperlink" Target="https://pxhere.com/en/photo/132825" TargetMode="External"/><Relationship Id="rId10" Type="http://schemas.openxmlformats.org/officeDocument/2006/relationships/hyperlink" Target="http://www.publicdomainpictures.net/view-image.php?image=64765&amp;picture=yellow-corn" TargetMode="External"/><Relationship Id="rId19" Type="http://schemas.openxmlformats.org/officeDocument/2006/relationships/image" Target="../media/image16.jpg"/><Relationship Id="rId4" Type="http://schemas.openxmlformats.org/officeDocument/2006/relationships/hyperlink" Target="https://en.wikipedia.org/wiki/Terpene_synthase_N_terminal_domain" TargetMode="External"/><Relationship Id="rId9" Type="http://schemas.openxmlformats.org/officeDocument/2006/relationships/image" Target="../media/image12.jpg"/><Relationship Id="rId1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www.publicdomainpictures.net/view-image.php?image=64765&amp;picture=yellow-corn" TargetMode="External"/><Relationship Id="rId5" Type="http://schemas.openxmlformats.org/officeDocument/2006/relationships/image" Target="../media/image12.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w.wiki/fEd" TargetMode="External"/><Relationship Id="rId4" Type="http://schemas.openxmlformats.org/officeDocument/2006/relationships/hyperlink" Target="https://en.wikipedia.org/wiki/Wikidata"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3.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hyperlink" Target="https://w.wiki/fEd" TargetMode="External"/><Relationship Id="rId11" Type="http://schemas.openxmlformats.org/officeDocument/2006/relationships/image" Target="../media/image1.png"/><Relationship Id="rId5" Type="http://schemas.openxmlformats.org/officeDocument/2006/relationships/hyperlink" Target="https://creativecommons.org/licenses/by-sa/3.0/" TargetMode="External"/><Relationship Id="rId10" Type="http://schemas.openxmlformats.org/officeDocument/2006/relationships/image" Target="../media/image51.svg"/><Relationship Id="rId4" Type="http://schemas.openxmlformats.org/officeDocument/2006/relationships/hyperlink" Target="https://en.wikipedia.org/wiki/Wikidata" TargetMode="External"/><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w.wiki/4HEb"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wikidata.org/wiki/Wikidata:SPARQL%2520tutori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hyperlink" Target="https://github.com/petermr/crops/wiki/Zea-mays-TPS-:-Prachi-Singh" TargetMode="External"/><Relationship Id="rId5" Type="http://schemas.openxmlformats.org/officeDocument/2006/relationships/hyperlink" Target="https://github.com/petermr/openVirus/wiki/openVirus:-SPARQL-queries-of-four-core-dictionaries" TargetMode="Externa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2.xm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commons.wikimedia.org/wiki/file:baumharz_resin_cherry.jpg" TargetMode="External"/><Relationship Id="rId3" Type="http://schemas.openxmlformats.org/officeDocument/2006/relationships/image" Target="../media/image3.jpg"/><Relationship Id="rId7" Type="http://schemas.openxmlformats.org/officeDocument/2006/relationships/image" Target="../media/image6.svg"/><Relationship Id="rId12"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https://pixnio.com/fauna-animals/insects-and-bugs/bees-insects-pictures/pollen-bee-nature-garden-summer-insect-macro-flower" TargetMode="External"/><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hyperlink" Target="https://www.publicdomainpictures.net/en/view-image.php?image=267585&amp;picture=herbal-tea" TargetMode="External"/><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8" Type="http://schemas.openxmlformats.org/officeDocument/2006/relationships/hyperlink" Target="https://commons.wikimedia.org/wiki/File:Lemon_tree_002.jpg" TargetMode="External"/><Relationship Id="rId3" Type="http://schemas.openxmlformats.org/officeDocument/2006/relationships/image" Target="../media/image2.png"/><Relationship Id="rId7"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s://commons.wikimedia.org/wiki/File:Starr_080610-8292_Mentha_x_spicata.jpg" TargetMode="External"/><Relationship Id="rId5" Type="http://schemas.openxmlformats.org/officeDocument/2006/relationships/image" Target="../media/image15.jp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jpe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en.wikipedia.org/wiki/Wikidat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7.png"/><Relationship Id="rId7" Type="http://schemas.openxmlformats.org/officeDocument/2006/relationships/image" Target="../media/image51.svg"/><Relationship Id="rId2" Type="http://schemas.openxmlformats.org/officeDocument/2006/relationships/image" Target="../media/image60.png"/><Relationship Id="rId1" Type="http://schemas.openxmlformats.org/officeDocument/2006/relationships/slideLayout" Target="../slideLayouts/slideLayout22.xml"/><Relationship Id="rId6" Type="http://schemas.openxmlformats.org/officeDocument/2006/relationships/image" Target="../media/image50.png"/><Relationship Id="rId5" Type="http://schemas.openxmlformats.org/officeDocument/2006/relationships/hyperlink" Target="https://en.wikipedia.org/wiki/Wikidata" TargetMode="Externa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51.sv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62.jp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commons.wikimedia.org/wiki/file:baumharz_resin_cherry.jpg" TargetMode="External"/><Relationship Id="rId3" Type="http://schemas.openxmlformats.org/officeDocument/2006/relationships/image" Target="../media/image3.jpg"/><Relationship Id="rId7" Type="http://schemas.openxmlformats.org/officeDocument/2006/relationships/image" Target="../media/image6.svg"/><Relationship Id="rId12" Type="http://schemas.openxmlformats.org/officeDocument/2006/relationships/image" Target="../media/image10.jpg"/><Relationship Id="rId17" Type="http://schemas.openxmlformats.org/officeDocument/2006/relationships/hyperlink" Target="http://www.publicdomainpictures.net/view-image.php?image=64765&amp;picture=yellow-corn" TargetMode="External"/><Relationship Id="rId2" Type="http://schemas.openxmlformats.org/officeDocument/2006/relationships/notesSlide" Target="../notesSlides/notesSlide3.xml"/><Relationship Id="rId16"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https://pixnio.com/fauna-animals/insects-and-bugs/bees-insects-pictures/pollen-bee-nature-garden-summer-insect-macro-flower" TargetMode="External"/><Relationship Id="rId5" Type="http://schemas.openxmlformats.org/officeDocument/2006/relationships/image" Target="../media/image4.jpg"/><Relationship Id="rId15" Type="http://schemas.openxmlformats.org/officeDocument/2006/relationships/hyperlink" Target="https://chem.libretexts.org/Textbook_Maps/Organic_Chemistry_Textbook_Maps/Map:_Organic_Chemistry_(McMurry)/Unit_27_Biomolecules:_Lipids/27.5_Terpenoids" TargetMode="External"/><Relationship Id="rId10" Type="http://schemas.openxmlformats.org/officeDocument/2006/relationships/image" Target="../media/image9.jpg"/><Relationship Id="rId4" Type="http://schemas.openxmlformats.org/officeDocument/2006/relationships/hyperlink" Target="https://www.publicdomainpictures.net/en/view-image.php?image=267585&amp;picture=herbal-tea" TargetMode="External"/><Relationship Id="rId9" Type="http://schemas.openxmlformats.org/officeDocument/2006/relationships/image" Target="../media/image8.svg"/><Relationship Id="rId1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hyperlink" Target="https://pxhere.com/en/photo/132825" TargetMode="External"/><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hyperlink" Target="https://pxhere.com/en/photo/555531" TargetMode="External"/><Relationship Id="rId5" Type="http://schemas.openxmlformats.org/officeDocument/2006/relationships/image" Target="../media/image13.jp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hyperlink" Target="http://meta.academia.stackexchange.com/questions/907/community-promotion-ads-2014" TargetMode="Externa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4.png"/><Relationship Id="rId7" Type="http://schemas.openxmlformats.org/officeDocument/2006/relationships/image" Target="../media/image65.jpg"/><Relationship Id="rId12"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hyperlink" Target="https://creativecommons.org/licenses/by-nc/3.0/" TargetMode="External"/><Relationship Id="rId11" Type="http://schemas.openxmlformats.org/officeDocument/2006/relationships/hyperlink" Target="https://creativecommons.org/licenses/by/3.0/" TargetMode="External"/><Relationship Id="rId5" Type="http://schemas.openxmlformats.org/officeDocument/2006/relationships/hyperlink" Target="https://community.plantae.org/article/4698413962700522626/how-to-read-a-scientific-paper-and-case-study-reading-a-plant-physiology-article" TargetMode="External"/><Relationship Id="rId10" Type="http://schemas.openxmlformats.org/officeDocument/2006/relationships/hyperlink" Target="http://www.seer.ufu.br/index.php/sociedadenatureza/issue/view/1922is" TargetMode="External"/><Relationship Id="rId4" Type="http://schemas.openxmlformats.org/officeDocument/2006/relationships/hyperlink" Target="http://meta.academia.stackexchange.com/questions/907/community-promotion-ads-2014" TargetMode="External"/><Relationship Id="rId9"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68.gif"/></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2.png"/><Relationship Id="rId7"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1.png"/><Relationship Id="rId9"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hyperlink" Target="https://github.com/petermr/crops/wiki/TPS-Reserve-For-Camellia-and-Tomato-Crop" TargetMode="Externa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8" Type="http://schemas.openxmlformats.org/officeDocument/2006/relationships/hyperlink" Target="https://pxhere.com/en/photo/132825" TargetMode="External"/><Relationship Id="rId13" Type="http://schemas.openxmlformats.org/officeDocument/2006/relationships/hyperlink" Target="https://creativecommons.org/licenses/by-sa/3.0/" TargetMode="External"/><Relationship Id="rId18" Type="http://schemas.openxmlformats.org/officeDocument/2006/relationships/image" Target="../media/image19.jpg"/><Relationship Id="rId3" Type="http://schemas.openxmlformats.org/officeDocument/2006/relationships/image" Target="../media/image12.jpg"/><Relationship Id="rId7" Type="http://schemas.openxmlformats.org/officeDocument/2006/relationships/image" Target="../media/image14.jpeg"/><Relationship Id="rId12" Type="http://schemas.openxmlformats.org/officeDocument/2006/relationships/hyperlink" Target="https://commons.wikimedia.org/wiki/File:Lemon_tree_002.jpg" TargetMode="External"/><Relationship Id="rId17" Type="http://schemas.openxmlformats.org/officeDocument/2006/relationships/hyperlink" Target="https://en.wikipedia.org/wiki/Terpene_synthase_N_terminal_domain" TargetMode="External"/><Relationship Id="rId2" Type="http://schemas.openxmlformats.org/officeDocument/2006/relationships/notesSlide" Target="../notesSlides/notesSlide4.xml"/><Relationship Id="rId16"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hyperlink" Target="https://pxhere.com/en/photo/555531" TargetMode="External"/><Relationship Id="rId11" Type="http://schemas.openxmlformats.org/officeDocument/2006/relationships/image" Target="../media/image16.jpg"/><Relationship Id="rId5" Type="http://schemas.openxmlformats.org/officeDocument/2006/relationships/image" Target="../media/image13.jpg"/><Relationship Id="rId15" Type="http://schemas.openxmlformats.org/officeDocument/2006/relationships/hyperlink" Target="https://pxhere.com/en/photo/1079300" TargetMode="External"/><Relationship Id="rId10" Type="http://schemas.openxmlformats.org/officeDocument/2006/relationships/hyperlink" Target="https://commons.wikimedia.org/wiki/File:Starr_080610-8292_Mentha_x_spicata.jpg" TargetMode="External"/><Relationship Id="rId19" Type="http://schemas.openxmlformats.org/officeDocument/2006/relationships/hyperlink" Target="https://gclibrary.commons.gc.cuny.edu/2015/12/17/working-papers-academic-works/" TargetMode="External"/><Relationship Id="rId4" Type="http://schemas.openxmlformats.org/officeDocument/2006/relationships/hyperlink" Target="http://www.publicdomainpictures.net/view-image.php?image=64765&amp;picture=yellow-corn" TargetMode="External"/><Relationship Id="rId9" Type="http://schemas.openxmlformats.org/officeDocument/2006/relationships/image" Target="../media/image15.jpg"/><Relationship Id="rId14" Type="http://schemas.openxmlformats.org/officeDocument/2006/relationships/image" Target="../media/image17.jpg"/></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meta.academia.stackexchange.com/questions/907/community-promotion-ads-2014" TargetMode="Externa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hyperlink" Target="https://pxhere.com/en/photo/1079300" TargetMode="External"/><Relationship Id="rId5" Type="http://schemas.openxmlformats.org/officeDocument/2006/relationships/image" Target="../media/image17.jp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81.png"/><Relationship Id="rId4" Type="http://schemas.openxmlformats.org/officeDocument/2006/relationships/hyperlink" Target="https://www.wikidata.org/wiki/Q66485"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hyperlink" Target="https://en.wikipedia.org/wiki/Wikidata" TargetMode="External"/><Relationship Id="rId7"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meta.academia.stackexchange.com/questions/907/community-promotion-ads-2014" TargetMode="External"/><Relationship Id="rId10" Type="http://schemas.openxmlformats.org/officeDocument/2006/relationships/image" Target="../media/image84.svg"/><Relationship Id="rId4" Type="http://schemas.openxmlformats.org/officeDocument/2006/relationships/image" Target="../media/image64.png"/><Relationship Id="rId9"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hyperlink" Target="https://en.wikiquote.org/wiki/File:Wikipedia-logo-v2.svg" TargetMode="External"/><Relationship Id="rId3" Type="http://schemas.openxmlformats.org/officeDocument/2006/relationships/image" Target="../media/image33.png"/><Relationship Id="rId7" Type="http://schemas.openxmlformats.org/officeDocument/2006/relationships/image" Target="../media/image60.png"/><Relationship Id="rId12"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meta.academia.stackexchange.com/questions/907/community-promotion-ads-2014" TargetMode="External"/><Relationship Id="rId11" Type="http://schemas.openxmlformats.org/officeDocument/2006/relationships/image" Target="../media/image84.svg"/><Relationship Id="rId5" Type="http://schemas.openxmlformats.org/officeDocument/2006/relationships/image" Target="../media/image64.png"/><Relationship Id="rId10" Type="http://schemas.openxmlformats.org/officeDocument/2006/relationships/image" Target="../media/image83.png"/><Relationship Id="rId4" Type="http://schemas.openxmlformats.org/officeDocument/2006/relationships/hyperlink" Target="https://en.wikipedia.org/wiki/Wikidata" TargetMode="External"/><Relationship Id="rId9" Type="http://schemas.openxmlformats.org/officeDocument/2006/relationships/image" Target="../media/image82.sv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flickr.com/photos/tetracarbon/14193201770/" TargetMode="External"/><Relationship Id="rId5" Type="http://schemas.openxmlformats.org/officeDocument/2006/relationships/image" Target="../media/image21.jpg"/><Relationship Id="rId4" Type="http://schemas.openxmlformats.org/officeDocument/2006/relationships/hyperlink" Target="https://en.wikipedia.org/wiki/Mount_Everest_in_2016"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petermr/openVirus/wiki/Documentation-of-getpapers-&amp;-ami"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hyperlink" Target="https://github.com/petermr/crops/blob/main/Vitis%20vinifera/full.dataTables.html" TargetMode="External"/><Relationship Id="rId5" Type="http://schemas.openxmlformats.org/officeDocument/2006/relationships/hyperlink" Target="https://github.com/petermr/crops/wiki/Progress-outline-of-Vitis-vinifera-:-Kumari-Rageshwari" TargetMode="Externa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45.svg"/></Relationships>
</file>

<file path=ppt/slides/_rels/slide65.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38.png"/><Relationship Id="rId7"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9.png"/><Relationship Id="rId10" Type="http://schemas.openxmlformats.org/officeDocument/2006/relationships/image" Target="../media/image94.png"/><Relationship Id="rId4" Type="http://schemas.microsoft.com/office/2007/relationships/hdphoto" Target="../media/hdphoto1.wdp"/><Relationship Id="rId9" Type="http://schemas.openxmlformats.org/officeDocument/2006/relationships/image" Target="../media/image93.png"/></Relationships>
</file>

<file path=ppt/slides/_rels/slide6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hyperlink" Target="https://en.wikiquote.org/wiki/File:Wikipedia-logo-v2.svg" TargetMode="External"/><Relationship Id="rId3" Type="http://schemas.openxmlformats.org/officeDocument/2006/relationships/image" Target="../media/image33.png"/><Relationship Id="rId7" Type="http://schemas.openxmlformats.org/officeDocument/2006/relationships/image" Target="../media/image60.png"/><Relationship Id="rId12"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hyperlink" Target="http://meta.academia.stackexchange.com/questions/907/community-promotion-ads-2014" TargetMode="External"/><Relationship Id="rId11" Type="http://schemas.openxmlformats.org/officeDocument/2006/relationships/image" Target="../media/image84.svg"/><Relationship Id="rId5" Type="http://schemas.openxmlformats.org/officeDocument/2006/relationships/image" Target="../media/image64.png"/><Relationship Id="rId10" Type="http://schemas.openxmlformats.org/officeDocument/2006/relationships/image" Target="../media/image83.png"/><Relationship Id="rId4" Type="http://schemas.openxmlformats.org/officeDocument/2006/relationships/hyperlink" Target="https://en.wikipedia.org/wiki/Wikidata" TargetMode="External"/><Relationship Id="rId9" Type="http://schemas.openxmlformats.org/officeDocument/2006/relationships/image" Target="../media/image82.svg"/></Relationships>
</file>

<file path=ppt/slides/_rels/slide6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ithub.com/petermr/docanalysis" TargetMode="External"/><Relationship Id="rId7" Type="http://schemas.openxmlformats.org/officeDocument/2006/relationships/hyperlink" Target="https://en.wikipedia.org/wiki/Wikidata"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hyperlink" Target="https://www.aclweb.org/anthology/C08-1087/" TargetMode="External"/><Relationship Id="rId4" Type="http://schemas.openxmlformats.org/officeDocument/2006/relationships/image" Target="../media/image95.jpg"/></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hyperlink" Target="http://stackoverflow.com/questions/38143037/cairo-gtk-draw-a-line-with-transparency-like-a-highlighter-pen" TargetMode="External"/><Relationship Id="rId12"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5.jpg"/><Relationship Id="rId11" Type="http://schemas.openxmlformats.org/officeDocument/2006/relationships/image" Target="../media/image28.svg"/><Relationship Id="rId5" Type="http://schemas.openxmlformats.org/officeDocument/2006/relationships/image" Target="../media/image24.svg"/><Relationship Id="rId15" Type="http://schemas.openxmlformats.org/officeDocument/2006/relationships/hyperlink" Target="https://www.flickr.com/photos/27378841@N08/6797170244/" TargetMode="External"/><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hyperlink" Target="https://www.editage.com/insights/a-10-step-guide-to-make-your-research-paper-abstract-more-effective" TargetMode="External"/><Relationship Id="rId14"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2.png"/><Relationship Id="rId7" Type="http://schemas.openxmlformats.org/officeDocument/2006/relationships/image" Target="../media/image35.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s://en.wikipedia.org/wiki/Wikidata" TargetMode="External"/><Relationship Id="rId4" Type="http://schemas.openxmlformats.org/officeDocument/2006/relationships/image" Target="../media/image33.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1006320"/>
            <a:ext cx="11360800" cy="3224903"/>
          </a:xfrm>
          <a:prstGeom prst="rect">
            <a:avLst/>
          </a:prstGeom>
        </p:spPr>
        <p:txBody>
          <a:bodyPr spcFirstLastPara="1" wrap="square" lIns="121900" tIns="121900" rIns="121900" bIns="121900" anchor="b" anchorCtr="0">
            <a:normAutofit fontScale="90000"/>
          </a:bodyPr>
          <a:lstStyle/>
          <a:p>
            <a:pPr algn="ctr"/>
            <a:r>
              <a:rPr lang="en-US" sz="7200" b="0" i="0" dirty="0">
                <a:effectLst/>
                <a:latin typeface="+mj-lt"/>
              </a:rPr>
              <a:t>Wikidata supporting open student research projects in plant chemistry</a:t>
            </a:r>
            <a:endParaRPr lang="en-IN" sz="7200" dirty="0">
              <a:latin typeface="+mj-lt"/>
            </a:endParaRPr>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
        <p:nvSpPr>
          <p:cNvPr id="66" name="Google Shape;66;p14"/>
          <p:cNvSpPr txBox="1"/>
          <p:nvPr/>
        </p:nvSpPr>
        <p:spPr>
          <a:xfrm>
            <a:off x="0" y="4692945"/>
            <a:ext cx="6578101" cy="221595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3733"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Shweata N. Hegde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US" sz="3733" kern="0" dirty="0">
                <a:solidFill>
                  <a:srgbClr val="FFFFFF"/>
                </a:solidFill>
                <a:latin typeface="Montserrat Medium"/>
                <a:ea typeface="Montserrat Medium"/>
                <a:cs typeface="Montserrat Medium"/>
                <a:sym typeface="Montserrat Medium"/>
              </a:rPr>
              <a:t>(</a:t>
            </a:r>
            <a:r>
              <a:rPr lang="kn-IN" sz="3733" kern="0" dirty="0">
                <a:solidFill>
                  <a:srgbClr val="FFFFFF"/>
                </a:solidFill>
                <a:latin typeface="Montserrat Medium"/>
                <a:ea typeface="Montserrat Medium"/>
                <a:cs typeface="Montserrat Medium"/>
                <a:sym typeface="Montserrat Medium"/>
              </a:rPr>
              <a:t>ಶ್ವೇತಾ ನ್. ಹೆಗಡೆ</a:t>
            </a:r>
            <a:r>
              <a:rPr lang="en-US" sz="3733" kern="0" dirty="0">
                <a:solidFill>
                  <a:srgbClr val="FFFFFF"/>
                </a:solidFill>
                <a:latin typeface="Montserrat Medium"/>
                <a:ea typeface="Montserrat Medium"/>
                <a:cs typeface="Montserrat Medium"/>
                <a:sym typeface="Montserrat Medium"/>
              </a:rPr>
              <a:t>[KN])</a:t>
            </a:r>
            <a:endParaRPr kumimoji="0" sz="3733"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IN" sz="2667" b="0" i="0" u="none" strike="noStrike" kern="0" cap="none" spc="0" normalizeH="0" baseline="0" noProof="0" dirty="0" err="1">
                <a:ln>
                  <a:noFill/>
                </a:ln>
                <a:solidFill>
                  <a:srgbClr val="FFFFFF"/>
                </a:solidFill>
                <a:effectLst/>
                <a:uLnTx/>
                <a:uFillTx/>
                <a:latin typeface="Montserrat Light"/>
                <a:ea typeface="Montserrat Light"/>
                <a:cs typeface="Montserrat Light"/>
                <a:sym typeface="Montserrat Light"/>
              </a:rPr>
              <a:t>CEVOpen</a:t>
            </a:r>
            <a:r>
              <a:rPr kumimoji="0" lang="en-IN" sz="2667" b="0" i="0" u="none" strike="noStrike" kern="0" cap="none" spc="0" normalizeH="0" baseline="0" noProof="0" dirty="0">
                <a:ln>
                  <a:noFill/>
                </a:ln>
                <a:solidFill>
                  <a:srgbClr val="FFFFFF"/>
                </a:solidFill>
                <a:effectLst/>
                <a:uLnTx/>
                <a:uFillTx/>
                <a:latin typeface="Montserrat Light"/>
                <a:ea typeface="Montserrat Light"/>
                <a:cs typeface="Montserrat Light"/>
                <a:sym typeface="Montserrat Light"/>
              </a:rPr>
              <a:t> Intern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IN" sz="2667" kern="0" dirty="0">
                <a:solidFill>
                  <a:srgbClr val="FFFFFF"/>
                </a:solidFill>
                <a:latin typeface="Montserrat Light"/>
                <a:ea typeface="Montserrat Light"/>
                <a:cs typeface="Montserrat Light"/>
                <a:sym typeface="Montserrat Light"/>
              </a:rPr>
              <a:t>RIE Mysore</a:t>
            </a:r>
            <a:endParaRPr kumimoji="0" sz="2667" b="0" i="0" u="none" strike="noStrike" kern="0" cap="none" spc="0" normalizeH="0" baseline="0" noProof="0" dirty="0">
              <a:ln>
                <a:noFill/>
              </a:ln>
              <a:solidFill>
                <a:srgbClr val="FFFFFF"/>
              </a:solidFill>
              <a:effectLst/>
              <a:uLnTx/>
              <a:uFillTx/>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C566-4FBB-4FCA-BD8A-C38A2E4AABB1}"/>
              </a:ext>
            </a:extLst>
          </p:cNvPr>
          <p:cNvSpPr>
            <a:spLocks noGrp="1"/>
          </p:cNvSpPr>
          <p:nvPr>
            <p:ph type="title"/>
          </p:nvPr>
        </p:nvSpPr>
        <p:spPr>
          <a:xfrm>
            <a:off x="1" y="31670"/>
            <a:ext cx="11657248" cy="868450"/>
          </a:xfrm>
        </p:spPr>
        <p:txBody>
          <a:bodyPr>
            <a:normAutofit/>
          </a:bodyPr>
          <a:lstStyle/>
          <a:p>
            <a:r>
              <a:rPr lang="en-US" sz="4800" b="1" dirty="0" err="1">
                <a:latin typeface="+mn-lt"/>
                <a:cs typeface="Arial" panose="020B0604020202020204" pitchFamily="34" charset="0"/>
              </a:rPr>
              <a:t>OpenVirus</a:t>
            </a:r>
            <a:r>
              <a:rPr lang="en-US" sz="4800" b="1" dirty="0">
                <a:latin typeface="+mn-lt"/>
                <a:cs typeface="Arial" panose="020B0604020202020204" pitchFamily="34" charset="0"/>
              </a:rPr>
              <a:t> Dictionary</a:t>
            </a:r>
            <a:endParaRPr lang="en-IN" sz="4800" dirty="0">
              <a:latin typeface="+mn-lt"/>
              <a:cs typeface="Arial" panose="020B0604020202020204" pitchFamily="34" charset="0"/>
            </a:endParaRPr>
          </a:p>
        </p:txBody>
      </p:sp>
      <p:sp>
        <p:nvSpPr>
          <p:cNvPr id="21" name="Rectangle 1">
            <a:extLst>
              <a:ext uri="{FF2B5EF4-FFF2-40B4-BE49-F238E27FC236}">
                <a16:creationId xmlns:a16="http://schemas.microsoft.com/office/drawing/2014/main" id="{420B49D0-34A9-449D-87B4-976522D9C4F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TextBox 33">
            <a:extLst>
              <a:ext uri="{FF2B5EF4-FFF2-40B4-BE49-F238E27FC236}">
                <a16:creationId xmlns:a16="http://schemas.microsoft.com/office/drawing/2014/main" id="{E377FA87-7995-4BF7-9958-F4BFF6295129}"/>
              </a:ext>
            </a:extLst>
          </p:cNvPr>
          <p:cNvSpPr txBox="1"/>
          <p:nvPr/>
        </p:nvSpPr>
        <p:spPr>
          <a:xfrm>
            <a:off x="548055" y="6610887"/>
            <a:ext cx="609407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1D1C1D"/>
                </a:solidFill>
                <a:effectLst/>
                <a:uLnTx/>
                <a:uFillTx/>
                <a:latin typeface="Slack-Lato"/>
                <a:ea typeface="+mn-ea"/>
                <a:cs typeface="+mn-cs"/>
              </a:rPr>
              <a:t>Credits: </a:t>
            </a:r>
            <a:r>
              <a:rPr kumimoji="0" lang="en-US" sz="800" b="0" i="0" u="none" strike="noStrike" kern="1200" cap="none" spc="0" normalizeH="0" baseline="0" noProof="0" dirty="0">
                <a:ln>
                  <a:noFill/>
                </a:ln>
                <a:solidFill>
                  <a:srgbClr val="1D1C1D"/>
                </a:solidFill>
                <a:effectLst/>
                <a:uLnTx/>
                <a:uFillTx/>
                <a:latin typeface="Slack-Lato"/>
                <a:ea typeface="+mn-ea"/>
                <a:cs typeface="+mn-cs"/>
              </a:rPr>
              <a:t>MS PowerPoint 3D Models; </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Wikipedia (</a:t>
            </a:r>
            <a:r>
              <a:rPr kumimoji="0" lang="en-IN" sz="800" b="0" i="0" u="none" strike="noStrike" kern="1200" cap="none" spc="0" normalizeH="0" baseline="0" noProof="0" dirty="0">
                <a:ln>
                  <a:noFill/>
                </a:ln>
                <a:solidFill>
                  <a:prstClr val="black"/>
                </a:solidFill>
                <a:effectLst/>
                <a:uLnTx/>
                <a:uFillTx/>
                <a:latin typeface="Calibri" panose="020F0502020204030204"/>
                <a:ea typeface="+mn-ea"/>
                <a:cs typeface="+mn-cs"/>
              </a:rPr>
              <a:t>https://en.wikipedia.org)</a:t>
            </a:r>
          </a:p>
        </p:txBody>
      </p:sp>
      <p:pic>
        <p:nvPicPr>
          <p:cNvPr id="36" name="Picture 2" descr="cc logo">
            <a:extLst>
              <a:ext uri="{FF2B5EF4-FFF2-40B4-BE49-F238E27FC236}">
                <a16:creationId xmlns:a16="http://schemas.microsoft.com/office/drawing/2014/main" id="{D8F80C42-C84A-47A5-A139-ACEC936D7A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8" name="Picture 37">
            <a:extLst>
              <a:ext uri="{FF2B5EF4-FFF2-40B4-BE49-F238E27FC236}">
                <a16:creationId xmlns:a16="http://schemas.microsoft.com/office/drawing/2014/main" id="{F6260437-DD08-455B-9D1A-504D05E25B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cxnSp>
        <p:nvCxnSpPr>
          <p:cNvPr id="41" name="Straight Connector 40">
            <a:extLst>
              <a:ext uri="{FF2B5EF4-FFF2-40B4-BE49-F238E27FC236}">
                <a16:creationId xmlns:a16="http://schemas.microsoft.com/office/drawing/2014/main" id="{6E6C4724-9B8F-41FC-8606-30BEF6E4D48B}"/>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8AC64482-A971-4104-BE83-124496A78BD3}"/>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18934086-02A6-41AB-88C9-55D50279609B}"/>
              </a:ext>
            </a:extLst>
          </p:cNvPr>
          <p:cNvCxnSpPr>
            <a:cxnSpLocks/>
          </p:cNvCxnSpPr>
          <p:nvPr/>
        </p:nvCxnSpPr>
        <p:spPr>
          <a:xfrm>
            <a:off x="11721890"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FE6BC83-A6EC-4EA8-9BA2-DA8E914D43D2}"/>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8" name="Picture 17">
            <a:extLst>
              <a:ext uri="{FF2B5EF4-FFF2-40B4-BE49-F238E27FC236}">
                <a16:creationId xmlns:a16="http://schemas.microsoft.com/office/drawing/2014/main" id="{BA1CECBD-CAFD-460E-82D1-4429A45A1438}"/>
              </a:ext>
            </a:extLst>
          </p:cNvPr>
          <p:cNvPicPr>
            <a:picLocks noChangeAspect="1"/>
          </p:cNvPicPr>
          <p:nvPr/>
        </p:nvPicPr>
        <p:blipFill>
          <a:blip r:embed="rId7"/>
          <a:stretch>
            <a:fillRect/>
          </a:stretch>
        </p:blipFill>
        <p:spPr>
          <a:xfrm>
            <a:off x="552031" y="1213048"/>
            <a:ext cx="10241192" cy="3380588"/>
          </a:xfrm>
          <a:prstGeom prst="rect">
            <a:avLst/>
          </a:prstGeom>
        </p:spPr>
      </p:pic>
      <p:sp>
        <p:nvSpPr>
          <p:cNvPr id="4" name="TextBox 3">
            <a:extLst>
              <a:ext uri="{FF2B5EF4-FFF2-40B4-BE49-F238E27FC236}">
                <a16:creationId xmlns:a16="http://schemas.microsoft.com/office/drawing/2014/main" id="{500DA0D2-2569-41D6-859E-3BA9CADD8E92}"/>
              </a:ext>
            </a:extLst>
          </p:cNvPr>
          <p:cNvSpPr txBox="1"/>
          <p:nvPr/>
        </p:nvSpPr>
        <p:spPr>
          <a:xfrm>
            <a:off x="512949" y="6262794"/>
            <a:ext cx="35882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Slide Credits: Ambreen </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Hamadani</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5976233E-EA85-43C7-9EDC-8D2ACA1E709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706969" y="4748250"/>
            <a:ext cx="2737837" cy="1937020"/>
          </a:xfrm>
          <a:prstGeom prst="rect">
            <a:avLst/>
          </a:prstGeom>
        </p:spPr>
      </p:pic>
      <p:sp>
        <p:nvSpPr>
          <p:cNvPr id="23" name="Rectangle 22">
            <a:extLst>
              <a:ext uri="{FF2B5EF4-FFF2-40B4-BE49-F238E27FC236}">
                <a16:creationId xmlns:a16="http://schemas.microsoft.com/office/drawing/2014/main" id="{67F310FF-D073-4BE9-849F-13FC508C708D}"/>
              </a:ext>
            </a:extLst>
          </p:cNvPr>
          <p:cNvSpPr/>
          <p:nvPr/>
        </p:nvSpPr>
        <p:spPr>
          <a:xfrm>
            <a:off x="11577483"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2BC5EEED-F5D0-45F5-AC75-538BBB862B29}"/>
              </a:ext>
            </a:extLst>
          </p:cNvPr>
          <p:cNvCxnSpPr/>
          <p:nvPr/>
        </p:nvCxnSpPr>
        <p:spPr>
          <a:xfrm>
            <a:off x="0" y="900120"/>
            <a:ext cx="11809712" cy="0"/>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DB1D5F-7C27-46AE-AFFB-5EFF398F8473}"/>
              </a:ext>
            </a:extLst>
          </p:cNvPr>
          <p:cNvSpPr txBox="1"/>
          <p:nvPr/>
        </p:nvSpPr>
        <p:spPr>
          <a:xfrm>
            <a:off x="2322286" y="5167086"/>
            <a:ext cx="503645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Multilingual!</a:t>
            </a:r>
          </a:p>
        </p:txBody>
      </p:sp>
    </p:spTree>
    <p:extLst>
      <p:ext uri="{BB962C8B-B14F-4D97-AF65-F5344CB8AC3E}">
        <p14:creationId xmlns:p14="http://schemas.microsoft.com/office/powerpoint/2010/main" val="1749814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7C9B-D88D-4842-9333-A098667DF46D}"/>
              </a:ext>
            </a:extLst>
          </p:cNvPr>
          <p:cNvSpPr>
            <a:spLocks noGrp="1"/>
          </p:cNvSpPr>
          <p:nvPr>
            <p:ph type="title"/>
          </p:nvPr>
        </p:nvSpPr>
        <p:spPr>
          <a:xfrm>
            <a:off x="286407" y="160174"/>
            <a:ext cx="10515600" cy="1325563"/>
          </a:xfrm>
        </p:spPr>
        <p:txBody>
          <a:bodyPr/>
          <a:lstStyle/>
          <a:p>
            <a:r>
              <a:rPr lang="en-IN" dirty="0"/>
              <a:t>Plants Dictionary (</a:t>
            </a:r>
            <a:r>
              <a:rPr lang="en-IN" dirty="0" err="1"/>
              <a:t>CEVOpen</a:t>
            </a:r>
            <a:r>
              <a:rPr lang="en-IN" dirty="0"/>
              <a:t>)</a:t>
            </a:r>
          </a:p>
        </p:txBody>
      </p:sp>
      <p:sp>
        <p:nvSpPr>
          <p:cNvPr id="6" name="Rectangle 5">
            <a:extLst>
              <a:ext uri="{FF2B5EF4-FFF2-40B4-BE49-F238E27FC236}">
                <a16:creationId xmlns:a16="http://schemas.microsoft.com/office/drawing/2014/main" id="{7CDCD685-5099-4D8B-A66B-0091A53DE1AA}"/>
              </a:ext>
            </a:extLst>
          </p:cNvPr>
          <p:cNvSpPr/>
          <p:nvPr/>
        </p:nvSpPr>
        <p:spPr>
          <a:xfrm>
            <a:off x="11577483"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C319EB3-AB41-4EA1-B585-B4F9FA2DDE2D}"/>
              </a:ext>
            </a:extLst>
          </p:cNvPr>
          <p:cNvSpPr/>
          <p:nvPr/>
        </p:nvSpPr>
        <p:spPr>
          <a:xfrm>
            <a:off x="8165687" y="5845514"/>
            <a:ext cx="1639614" cy="69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Multilingual entries</a:t>
            </a:r>
          </a:p>
        </p:txBody>
      </p:sp>
      <p:cxnSp>
        <p:nvCxnSpPr>
          <p:cNvPr id="14" name="Straight Arrow Connector 13">
            <a:extLst>
              <a:ext uri="{FF2B5EF4-FFF2-40B4-BE49-F238E27FC236}">
                <a16:creationId xmlns:a16="http://schemas.microsoft.com/office/drawing/2014/main" id="{D4E4BE01-D6D5-4E37-8F22-65DA2F31C522}"/>
              </a:ext>
            </a:extLst>
          </p:cNvPr>
          <p:cNvCxnSpPr>
            <a:cxnSpLocks/>
          </p:cNvCxnSpPr>
          <p:nvPr/>
        </p:nvCxnSpPr>
        <p:spPr>
          <a:xfrm flipH="1" flipV="1">
            <a:off x="2658533" y="1734492"/>
            <a:ext cx="5147006" cy="420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AF28257-2EA1-47AB-A062-06903F9C2489}"/>
              </a:ext>
            </a:extLst>
          </p:cNvPr>
          <p:cNvSpPr/>
          <p:nvPr/>
        </p:nvSpPr>
        <p:spPr>
          <a:xfrm>
            <a:off x="8476596" y="2305094"/>
            <a:ext cx="1935944" cy="504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term</a:t>
            </a:r>
          </a:p>
        </p:txBody>
      </p:sp>
      <p:sp>
        <p:nvSpPr>
          <p:cNvPr id="18" name="TextBox 17">
            <a:extLst>
              <a:ext uri="{FF2B5EF4-FFF2-40B4-BE49-F238E27FC236}">
                <a16:creationId xmlns:a16="http://schemas.microsoft.com/office/drawing/2014/main" id="{64BCD663-B70B-4DA0-8B64-8BA093C383AB}"/>
              </a:ext>
            </a:extLst>
          </p:cNvPr>
          <p:cNvSpPr txBox="1"/>
          <p:nvPr/>
        </p:nvSpPr>
        <p:spPr>
          <a:xfrm>
            <a:off x="286407" y="6097478"/>
            <a:ext cx="3213538" cy="369332"/>
          </a:xfrm>
          <a:prstGeom prst="rect">
            <a:avLst/>
          </a:prstGeom>
          <a:noFill/>
        </p:spPr>
        <p:txBody>
          <a:bodyPr wrap="square" rtlCol="0">
            <a:spAutoFit/>
          </a:bodyPr>
          <a:lstStyle/>
          <a:p>
            <a:r>
              <a:rPr lang="en-IN" dirty="0"/>
              <a:t>Credits: Vasant Kumar</a:t>
            </a:r>
          </a:p>
        </p:txBody>
      </p:sp>
      <p:sp>
        <p:nvSpPr>
          <p:cNvPr id="25" name="TextBox 24">
            <a:extLst>
              <a:ext uri="{FF2B5EF4-FFF2-40B4-BE49-F238E27FC236}">
                <a16:creationId xmlns:a16="http://schemas.microsoft.com/office/drawing/2014/main" id="{5001A764-96D4-44BA-9592-C74276ABC1CB}"/>
              </a:ext>
            </a:extLst>
          </p:cNvPr>
          <p:cNvSpPr txBox="1"/>
          <p:nvPr/>
        </p:nvSpPr>
        <p:spPr>
          <a:xfrm>
            <a:off x="217069" y="1163155"/>
            <a:ext cx="7754007" cy="4801314"/>
          </a:xfrm>
          <a:prstGeom prst="rect">
            <a:avLst/>
          </a:prstGeom>
          <a:solidFill>
            <a:schemeClr val="bg2"/>
          </a:solidFill>
        </p:spPr>
        <p:txBody>
          <a:bodyPr wrap="square">
            <a:spAutoFit/>
          </a:bodyPr>
          <a:lstStyle/>
          <a:p>
            <a:r>
              <a:rPr lang="en-IN" dirty="0">
                <a:latin typeface="Consolas" panose="020B0609020204030204" pitchFamily="49" charset="0"/>
              </a:rPr>
              <a:t> &lt;entry </a:t>
            </a:r>
            <a:r>
              <a:rPr lang="en-IN" b="1" i="0" dirty="0">
                <a:solidFill>
                  <a:srgbClr val="FF0000"/>
                </a:solidFill>
                <a:effectLst/>
                <a:latin typeface="Consolas" panose="020B0609020204030204" pitchFamily="49" charset="0"/>
              </a:rPr>
              <a:t>term="cone“</a:t>
            </a:r>
            <a:r>
              <a:rPr lang="en-IN" b="0" i="0" dirty="0">
                <a:solidFill>
                  <a:srgbClr val="24292F"/>
                </a:solidFill>
                <a:effectLst/>
                <a:latin typeface="Consolas" panose="020B0609020204030204" pitchFamily="49" charset="0"/>
              </a:rPr>
              <a:t> </a:t>
            </a:r>
            <a:r>
              <a:rPr lang="en-IN" dirty="0" err="1">
                <a:latin typeface="Consolas" panose="020B0609020204030204" pitchFamily="49" charset="0"/>
              </a:rPr>
              <a:t>wikidataURL</a:t>
            </a:r>
            <a:r>
              <a:rPr lang="en-IN" dirty="0">
                <a:latin typeface="Consolas" panose="020B0609020204030204" pitchFamily="49" charset="0"/>
              </a:rPr>
              <a:t>="http://www.wikidata.org/entity/Q22710" </a:t>
            </a:r>
            <a:r>
              <a:rPr lang="en-IN" dirty="0" err="1">
                <a:latin typeface="Consolas" panose="020B0609020204030204" pitchFamily="49" charset="0"/>
              </a:rPr>
              <a:t>wikidataID</a:t>
            </a:r>
            <a:r>
              <a:rPr lang="en-IN" dirty="0">
                <a:latin typeface="Consolas" panose="020B0609020204030204" pitchFamily="49" charset="0"/>
              </a:rPr>
              <a:t>="Q22710"  </a:t>
            </a:r>
            <a:r>
              <a:rPr lang="en-IN" dirty="0" err="1">
                <a:latin typeface="Consolas" panose="020B0609020204030204" pitchFamily="49" charset="0"/>
              </a:rPr>
              <a:t>wikipediaPage</a:t>
            </a:r>
            <a:r>
              <a:rPr lang="en-IN" dirty="0">
                <a:latin typeface="Consolas" panose="020B0609020204030204" pitchFamily="49" charset="0"/>
              </a:rPr>
              <a:t>="https://en.wikipedia.org/wiki/</a:t>
            </a:r>
            <a:r>
              <a:rPr lang="en-IN" dirty="0" err="1">
                <a:latin typeface="Consolas" panose="020B0609020204030204" pitchFamily="49" charset="0"/>
              </a:rPr>
              <a:t>Conifer_cone</a:t>
            </a:r>
            <a:r>
              <a:rPr lang="en-IN" dirty="0">
                <a:latin typeface="Consolas" panose="020B0609020204030204" pitchFamily="49" charset="0"/>
              </a:rPr>
              <a:t>"&gt;</a:t>
            </a:r>
          </a:p>
          <a:p>
            <a:r>
              <a:rPr lang="en-IN" dirty="0">
                <a:latin typeface="Consolas" panose="020B0609020204030204" pitchFamily="49" charset="0"/>
              </a:rPr>
              <a:t>    &lt;synonym&gt;Cone, Conifer cones, Strobilus, pine cone, pine-cone, pinecone, pine cones&lt;/synonym&gt;</a:t>
            </a:r>
          </a:p>
          <a:p>
            <a:endParaRPr lang="en-IN" dirty="0">
              <a:latin typeface="Consolas" panose="020B0609020204030204" pitchFamily="49" charset="0"/>
            </a:endParaRPr>
          </a:p>
          <a:p>
            <a:r>
              <a:rPr lang="en-IN" dirty="0">
                <a:latin typeface="Consolas" panose="020B0609020204030204" pitchFamily="49" charset="0"/>
              </a:rPr>
              <a:t>    &lt;synonym </a:t>
            </a:r>
            <a:r>
              <a:rPr lang="en-IN" dirty="0" err="1">
                <a:latin typeface="Consolas" panose="020B0609020204030204" pitchFamily="49" charset="0"/>
              </a:rPr>
              <a:t>xml:lang</a:t>
            </a:r>
            <a:r>
              <a:rPr lang="en-IN" dirty="0">
                <a:latin typeface="Consolas" panose="020B0609020204030204" pitchFamily="49" charset="0"/>
              </a:rPr>
              <a:t>="</a:t>
            </a:r>
            <a:r>
              <a:rPr lang="en-IN" dirty="0" err="1">
                <a:latin typeface="Consolas" panose="020B0609020204030204" pitchFamily="49" charset="0"/>
              </a:rPr>
              <a:t>zh</a:t>
            </a:r>
            <a:r>
              <a:rPr lang="en-IN" dirty="0">
                <a:latin typeface="Consolas" panose="020B0609020204030204" pitchFamily="49" charset="0"/>
              </a:rPr>
              <a:t>"&gt;</a:t>
            </a:r>
            <a:r>
              <a:rPr lang="ja-JP" altLang="en-US" dirty="0">
                <a:latin typeface="Consolas" panose="020B0609020204030204" pitchFamily="49" charset="0"/>
              </a:rPr>
              <a:t>松球</a:t>
            </a:r>
            <a:r>
              <a:rPr lang="en-US" altLang="ja-JP" dirty="0">
                <a:latin typeface="Consolas" panose="020B0609020204030204" pitchFamily="49" charset="0"/>
              </a:rPr>
              <a:t>&lt;/</a:t>
            </a:r>
            <a:r>
              <a:rPr lang="en-IN" dirty="0">
                <a:latin typeface="Consolas" panose="020B0609020204030204" pitchFamily="49" charset="0"/>
              </a:rPr>
              <a:t>synonym&gt;</a:t>
            </a:r>
          </a:p>
          <a:p>
            <a:r>
              <a:rPr lang="en-IN" dirty="0">
                <a:latin typeface="Consolas" panose="020B0609020204030204" pitchFamily="49" charset="0"/>
              </a:rPr>
              <a:t>    &lt;synonym </a:t>
            </a:r>
            <a:r>
              <a:rPr lang="en-IN" dirty="0" err="1">
                <a:latin typeface="Consolas" panose="020B0609020204030204" pitchFamily="49" charset="0"/>
              </a:rPr>
              <a:t>xml:lang</a:t>
            </a:r>
            <a:r>
              <a:rPr lang="en-IN" dirty="0">
                <a:latin typeface="Consolas" panose="020B0609020204030204" pitchFamily="49" charset="0"/>
              </a:rPr>
              <a:t>="de"&gt;</a:t>
            </a:r>
            <a:r>
              <a:rPr lang="en-IN" dirty="0" err="1">
                <a:latin typeface="Consolas" panose="020B0609020204030204" pitchFamily="49" charset="0"/>
              </a:rPr>
              <a:t>Koniferenzapfen</a:t>
            </a:r>
            <a:r>
              <a:rPr lang="en-IN" dirty="0">
                <a:latin typeface="Consolas" panose="020B0609020204030204" pitchFamily="49" charset="0"/>
              </a:rPr>
              <a:t>&lt;/synonym&gt;</a:t>
            </a:r>
          </a:p>
          <a:p>
            <a:r>
              <a:rPr lang="en-IN" dirty="0">
                <a:latin typeface="Consolas" panose="020B0609020204030204" pitchFamily="49" charset="0"/>
              </a:rPr>
              <a:t>    &lt;synonym </a:t>
            </a:r>
            <a:r>
              <a:rPr lang="en-IN" dirty="0" err="1">
                <a:latin typeface="Consolas" panose="020B0609020204030204" pitchFamily="49" charset="0"/>
              </a:rPr>
              <a:t>xml:lang</a:t>
            </a:r>
            <a:r>
              <a:rPr lang="en-IN" dirty="0">
                <a:latin typeface="Consolas" panose="020B0609020204030204" pitchFamily="49" charset="0"/>
              </a:rPr>
              <a:t>="hi"&gt;</a:t>
            </a:r>
            <a:r>
              <a:rPr lang="hi-IN" dirty="0">
                <a:latin typeface="Consolas" panose="020B0609020204030204" pitchFamily="49" charset="0"/>
              </a:rPr>
              <a:t>कोणधारी कोण&lt;/</a:t>
            </a:r>
            <a:r>
              <a:rPr lang="en-IN" dirty="0">
                <a:latin typeface="Consolas" panose="020B0609020204030204" pitchFamily="49" charset="0"/>
              </a:rPr>
              <a:t>synonym&gt;</a:t>
            </a:r>
          </a:p>
          <a:p>
            <a:r>
              <a:rPr lang="en-IN" dirty="0">
                <a:latin typeface="Consolas" panose="020B0609020204030204" pitchFamily="49" charset="0"/>
              </a:rPr>
              <a:t>    &lt;synonym </a:t>
            </a:r>
            <a:r>
              <a:rPr lang="en-IN" dirty="0" err="1">
                <a:latin typeface="Consolas" panose="020B0609020204030204" pitchFamily="49" charset="0"/>
              </a:rPr>
              <a:t>xml:lang</a:t>
            </a:r>
            <a:r>
              <a:rPr lang="en-IN" dirty="0">
                <a:latin typeface="Consolas" panose="020B0609020204030204" pitchFamily="49" charset="0"/>
              </a:rPr>
              <a:t>="es"&gt;</a:t>
            </a:r>
            <a:r>
              <a:rPr lang="en-IN" dirty="0" err="1">
                <a:latin typeface="Consolas" panose="020B0609020204030204" pitchFamily="49" charset="0"/>
              </a:rPr>
              <a:t>cono</a:t>
            </a:r>
            <a:r>
              <a:rPr lang="en-IN" dirty="0">
                <a:latin typeface="Consolas" panose="020B0609020204030204" pitchFamily="49" charset="0"/>
              </a:rPr>
              <a:t>&lt;/synonym&gt;</a:t>
            </a:r>
          </a:p>
          <a:p>
            <a:r>
              <a:rPr lang="en-IN" dirty="0">
                <a:latin typeface="Consolas" panose="020B0609020204030204" pitchFamily="49" charset="0"/>
              </a:rPr>
              <a:t>    &lt;synonym </a:t>
            </a:r>
            <a:r>
              <a:rPr lang="en-IN" dirty="0" err="1">
                <a:latin typeface="Consolas" panose="020B0609020204030204" pitchFamily="49" charset="0"/>
              </a:rPr>
              <a:t>xml:lang</a:t>
            </a:r>
            <a:r>
              <a:rPr lang="en-IN" dirty="0">
                <a:latin typeface="Consolas" panose="020B0609020204030204" pitchFamily="49" charset="0"/>
              </a:rPr>
              <a:t>="</a:t>
            </a:r>
            <a:r>
              <a:rPr lang="en-IN" dirty="0" err="1">
                <a:latin typeface="Consolas" panose="020B0609020204030204" pitchFamily="49" charset="0"/>
              </a:rPr>
              <a:t>fr</a:t>
            </a:r>
            <a:r>
              <a:rPr lang="en-IN" dirty="0">
                <a:latin typeface="Consolas" panose="020B0609020204030204" pitchFamily="49" charset="0"/>
              </a:rPr>
              <a:t>"&gt;</a:t>
            </a:r>
            <a:r>
              <a:rPr lang="en-IN" dirty="0" err="1">
                <a:latin typeface="Consolas" panose="020B0609020204030204" pitchFamily="49" charset="0"/>
              </a:rPr>
              <a:t>cône</a:t>
            </a:r>
            <a:r>
              <a:rPr lang="en-IN" dirty="0">
                <a:latin typeface="Consolas" panose="020B0609020204030204" pitchFamily="49" charset="0"/>
              </a:rPr>
              <a:t>&lt;/synonym&gt;</a:t>
            </a:r>
          </a:p>
          <a:p>
            <a:r>
              <a:rPr lang="en-IN" dirty="0">
                <a:latin typeface="Consolas" panose="020B0609020204030204" pitchFamily="49" charset="0"/>
              </a:rPr>
              <a:t>    &lt;description </a:t>
            </a:r>
            <a:r>
              <a:rPr lang="en-IN" dirty="0" err="1">
                <a:latin typeface="Consolas" panose="020B0609020204030204" pitchFamily="49" charset="0"/>
              </a:rPr>
              <a:t>xml:lang</a:t>
            </a:r>
            <a:r>
              <a:rPr lang="en-IN" dirty="0">
                <a:latin typeface="Consolas" panose="020B0609020204030204" pitchFamily="49" charset="0"/>
              </a:rPr>
              <a:t>="</a:t>
            </a:r>
            <a:r>
              <a:rPr lang="en-IN" dirty="0" err="1">
                <a:latin typeface="Consolas" panose="020B0609020204030204" pitchFamily="49" charset="0"/>
              </a:rPr>
              <a:t>fr</a:t>
            </a:r>
            <a:r>
              <a:rPr lang="en-IN" dirty="0">
                <a:latin typeface="Consolas" panose="020B0609020204030204" pitchFamily="49" charset="0"/>
              </a:rPr>
              <a:t>"&gt;</a:t>
            </a:r>
            <a:r>
              <a:rPr lang="en-IN" dirty="0" err="1">
                <a:latin typeface="Consolas" panose="020B0609020204030204" pitchFamily="49" charset="0"/>
              </a:rPr>
              <a:t>organe</a:t>
            </a:r>
            <a:r>
              <a:rPr lang="en-IN" dirty="0">
                <a:latin typeface="Consolas" panose="020B0609020204030204" pitchFamily="49" charset="0"/>
              </a:rPr>
              <a:t> </a:t>
            </a:r>
            <a:r>
              <a:rPr lang="en-IN" dirty="0" err="1">
                <a:latin typeface="Consolas" panose="020B0609020204030204" pitchFamily="49" charset="0"/>
              </a:rPr>
              <a:t>reproducteur</a:t>
            </a:r>
            <a:r>
              <a:rPr lang="en-IN" dirty="0">
                <a:latin typeface="Consolas" panose="020B0609020204030204" pitchFamily="49" charset="0"/>
              </a:rPr>
              <a:t> des </a:t>
            </a:r>
            <a:r>
              <a:rPr lang="en-IN" dirty="0" err="1">
                <a:latin typeface="Consolas" panose="020B0609020204030204" pitchFamily="49" charset="0"/>
              </a:rPr>
              <a:t>conifères</a:t>
            </a:r>
            <a:r>
              <a:rPr lang="en-IN" dirty="0">
                <a:latin typeface="Consolas" panose="020B0609020204030204" pitchFamily="49" charset="0"/>
              </a:rPr>
              <a:t>&lt;/description&gt;</a:t>
            </a:r>
          </a:p>
          <a:p>
            <a:r>
              <a:rPr lang="en-IN" dirty="0">
                <a:latin typeface="Consolas" panose="020B0609020204030204" pitchFamily="49" charset="0"/>
              </a:rPr>
              <a:t>    &lt;description </a:t>
            </a:r>
            <a:r>
              <a:rPr lang="en-IN" dirty="0" err="1">
                <a:latin typeface="Consolas" panose="020B0609020204030204" pitchFamily="49" charset="0"/>
              </a:rPr>
              <a:t>xml:lang</a:t>
            </a:r>
            <a:r>
              <a:rPr lang="en-IN" dirty="0">
                <a:latin typeface="Consolas" panose="020B0609020204030204" pitchFamily="49" charset="0"/>
              </a:rPr>
              <a:t>="es"&gt;</a:t>
            </a:r>
            <a:r>
              <a:rPr lang="en-IN" dirty="0" err="1">
                <a:latin typeface="Consolas" panose="020B0609020204030204" pitchFamily="49" charset="0"/>
              </a:rPr>
              <a:t>estructura</a:t>
            </a:r>
            <a:r>
              <a:rPr lang="en-IN" dirty="0">
                <a:latin typeface="Consolas" panose="020B0609020204030204" pitchFamily="49" charset="0"/>
              </a:rPr>
              <a:t> vegetal&lt;/description&gt;</a:t>
            </a:r>
          </a:p>
          <a:p>
            <a:r>
              <a:rPr lang="en-IN" dirty="0">
                <a:latin typeface="Consolas" panose="020B0609020204030204" pitchFamily="49" charset="0"/>
              </a:rPr>
              <a:t>  &lt;/entry&gt;</a:t>
            </a:r>
          </a:p>
        </p:txBody>
      </p:sp>
      <p:cxnSp>
        <p:nvCxnSpPr>
          <p:cNvPr id="12" name="Straight Arrow Connector 11">
            <a:extLst>
              <a:ext uri="{FF2B5EF4-FFF2-40B4-BE49-F238E27FC236}">
                <a16:creationId xmlns:a16="http://schemas.microsoft.com/office/drawing/2014/main" id="{59EED143-7325-48E8-9A9B-463F0852EE6B}"/>
              </a:ext>
            </a:extLst>
          </p:cNvPr>
          <p:cNvCxnSpPr>
            <a:cxnSpLocks/>
          </p:cNvCxnSpPr>
          <p:nvPr/>
        </p:nvCxnSpPr>
        <p:spPr>
          <a:xfrm flipH="1" flipV="1">
            <a:off x="3785342" y="3839046"/>
            <a:ext cx="4255073" cy="2353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B73939-C24C-45C9-9B23-B92AAD4CE5E6}"/>
              </a:ext>
            </a:extLst>
          </p:cNvPr>
          <p:cNvCxnSpPr>
            <a:cxnSpLocks/>
            <a:stCxn id="17" idx="1"/>
          </p:cNvCxnSpPr>
          <p:nvPr/>
        </p:nvCxnSpPr>
        <p:spPr>
          <a:xfrm flipH="1" flipV="1">
            <a:off x="4094072" y="1485737"/>
            <a:ext cx="4382524" cy="1071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969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r>
              <a:rPr lang="en-IN" sz="3600" dirty="0"/>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r>
              <a:rPr lang="en-IN" sz="4000" dirty="0"/>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r>
              <a:rPr lang="en-IN" sz="3200" dirty="0"/>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r>
              <a:rPr lang="en-IN" sz="2800" dirty="0"/>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Workflow</a:t>
            </a:r>
          </a:p>
        </p:txBody>
      </p:sp>
    </p:spTree>
    <p:extLst>
      <p:ext uri="{BB962C8B-B14F-4D97-AF65-F5344CB8AC3E}">
        <p14:creationId xmlns:p14="http://schemas.microsoft.com/office/powerpoint/2010/main" val="1693110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extLst>
              <a:ext uri="{837473B0-CC2E-450A-ABE3-18F120FF3D39}">
                <a1611:picAttrSrcUrl xmlns:a1611="http://schemas.microsoft.com/office/drawing/2016/11/main" r:id="rId4"/>
              </a:ext>
            </a:extLst>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F1087-8DF7-4E13-83B8-83E88F25D7EA}"/>
              </a:ext>
            </a:extLst>
          </p:cNvPr>
          <p:cNvPicPr>
            <a:picLocks noChangeAspect="1"/>
          </p:cNvPicPr>
          <p:nvPr/>
        </p:nvPicPr>
        <p:blipFill rotWithShape="1">
          <a:blip r:embed="rId5">
            <a:extLst>
              <a:ext uri="{28A0092B-C50C-407E-A947-70E740481C1C}">
                <a14:useLocalDpi xmlns:a14="http://schemas.microsoft.com/office/drawing/2010/main" val="0"/>
              </a:ext>
            </a:extLst>
          </a:blip>
          <a:srcRect b="2901"/>
          <a:stretch/>
        </p:blipFill>
        <p:spPr>
          <a:xfrm>
            <a:off x="774646" y="263210"/>
            <a:ext cx="1577517" cy="2145304"/>
          </a:xfrm>
          <a:prstGeom prst="rect">
            <a:avLst/>
          </a:prstGeom>
        </p:spPr>
      </p:pic>
      <p:sp>
        <p:nvSpPr>
          <p:cNvPr id="5" name="TextBox 4">
            <a:extLst>
              <a:ext uri="{FF2B5EF4-FFF2-40B4-BE49-F238E27FC236}">
                <a16:creationId xmlns:a16="http://schemas.microsoft.com/office/drawing/2014/main" id="{D192B8CB-6264-4CBE-A9CA-E8966C4F76DF}"/>
              </a:ext>
            </a:extLst>
          </p:cNvPr>
          <p:cNvSpPr txBox="1"/>
          <p:nvPr/>
        </p:nvSpPr>
        <p:spPr>
          <a:xfrm>
            <a:off x="-545081" y="3795050"/>
            <a:ext cx="11895365"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Mining Plant Chemistry Literature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KARYA (</a:t>
            </a:r>
            <a:r>
              <a:rPr kumimoji="0" lang="en-US" sz="4400" b="0" i="0" u="none" strike="noStrike" kern="1200" cap="none" spc="0" normalizeH="0" baseline="0" noProof="0" dirty="0">
                <a:ln>
                  <a:noFill/>
                </a:ln>
                <a:solidFill>
                  <a:srgbClr val="333333"/>
                </a:solidFill>
                <a:effectLst/>
                <a:uLnTx/>
                <a:uFillTx/>
                <a:latin typeface="Calibri" panose="020F0502020204030204"/>
                <a:ea typeface="+mn-ea"/>
                <a:cs typeface="+mn-cs"/>
              </a:rPr>
              <a:t>Knowledge Augmentation through Research in Young Aspirants</a:t>
            </a: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 Interns</a:t>
            </a:r>
            <a:endPar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6F59B4C-F3F8-4844-8953-6835C57464F9}"/>
              </a:ext>
            </a:extLst>
          </p:cNvPr>
          <p:cNvSpPr txBox="1"/>
          <p:nvPr/>
        </p:nvSpPr>
        <p:spPr>
          <a:xfrm>
            <a:off x="0" y="6537848"/>
            <a:ext cx="51816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https://en.wikipedia.org/wiki/Terpene_synthase_N_terminal_domain</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6"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B0B3F3DC-A9DE-4E04-8091-26B24B986CD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315595" y="204236"/>
            <a:ext cx="1351691" cy="1013768"/>
          </a:xfrm>
          <a:prstGeom prst="rect">
            <a:avLst/>
          </a:prstGeom>
        </p:spPr>
      </p:pic>
      <p:sp>
        <p:nvSpPr>
          <p:cNvPr id="28" name="TextBox 27">
            <a:extLst>
              <a:ext uri="{FF2B5EF4-FFF2-40B4-BE49-F238E27FC236}">
                <a16:creationId xmlns:a16="http://schemas.microsoft.com/office/drawing/2014/main" id="{44CB6669-718E-421A-A31E-6A87BDCEE3E8}"/>
              </a:ext>
            </a:extLst>
          </p:cNvPr>
          <p:cNvSpPr txBox="1"/>
          <p:nvPr/>
        </p:nvSpPr>
        <p:spPr>
          <a:xfrm>
            <a:off x="9014608" y="2309352"/>
            <a:ext cx="26184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Kumari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Rageshwari</a:t>
            </a: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 name="Picture 29">
            <a:extLst>
              <a:ext uri="{FF2B5EF4-FFF2-40B4-BE49-F238E27FC236}">
                <a16:creationId xmlns:a16="http://schemas.microsoft.com/office/drawing/2014/main" id="{92881600-B49A-4CE8-A858-A67516492C77}"/>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r="21898"/>
          <a:stretch/>
        </p:blipFill>
        <p:spPr>
          <a:xfrm>
            <a:off x="136978" y="170497"/>
            <a:ext cx="1093613" cy="926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TextBox 31">
            <a:extLst>
              <a:ext uri="{FF2B5EF4-FFF2-40B4-BE49-F238E27FC236}">
                <a16:creationId xmlns:a16="http://schemas.microsoft.com/office/drawing/2014/main" id="{2A07BCBB-F2DD-47C3-B570-10D51016D2FB}"/>
              </a:ext>
            </a:extLst>
          </p:cNvPr>
          <p:cNvSpPr txBox="1"/>
          <p:nvPr/>
        </p:nvSpPr>
        <p:spPr>
          <a:xfrm>
            <a:off x="3188605" y="2309353"/>
            <a:ext cx="254359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Anam</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Anjum</a:t>
            </a:r>
          </a:p>
        </p:txBody>
      </p:sp>
      <p:pic>
        <p:nvPicPr>
          <p:cNvPr id="33" name="Picture 32">
            <a:extLst>
              <a:ext uri="{FF2B5EF4-FFF2-40B4-BE49-F238E27FC236}">
                <a16:creationId xmlns:a16="http://schemas.microsoft.com/office/drawing/2014/main" id="{017AF47E-5812-492B-AC1B-A2DFAB8A2ABF}"/>
              </a:ext>
            </a:extLst>
          </p:cNvPr>
          <p:cNvPicPr>
            <a:picLocks noChangeAspect="1"/>
          </p:cNvPicPr>
          <p:nvPr/>
        </p:nvPicPr>
        <p:blipFill rotWithShape="1">
          <a:blip r:embed="rId11">
            <a:extLst>
              <a:ext uri="{28A0092B-C50C-407E-A947-70E740481C1C}">
                <a14:useLocalDpi xmlns:a14="http://schemas.microsoft.com/office/drawing/2010/main" val="0"/>
              </a:ext>
            </a:extLst>
          </a:blip>
          <a:srcRect r="10619" b="19823"/>
          <a:stretch/>
        </p:blipFill>
        <p:spPr>
          <a:xfrm>
            <a:off x="4020372" y="271033"/>
            <a:ext cx="1793692" cy="2145304"/>
          </a:xfrm>
          <a:prstGeom prst="rect">
            <a:avLst/>
          </a:prstGeom>
        </p:spPr>
      </p:pic>
      <p:pic>
        <p:nvPicPr>
          <p:cNvPr id="34" name="Picture 33">
            <a:extLst>
              <a:ext uri="{FF2B5EF4-FFF2-40B4-BE49-F238E27FC236}">
                <a16:creationId xmlns:a16="http://schemas.microsoft.com/office/drawing/2014/main" id="{5C949379-E76E-44D8-85A7-031E7EBC5DC3}"/>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27052"/>
          <a:stretch/>
        </p:blipFill>
        <p:spPr>
          <a:xfrm>
            <a:off x="3188605" y="227776"/>
            <a:ext cx="1093613" cy="999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805F5159-1068-4F44-9708-40805381714A}"/>
              </a:ext>
            </a:extLst>
          </p:cNvPr>
          <p:cNvPicPr>
            <a:picLocks noChangeAspect="1"/>
          </p:cNvPicPr>
          <p:nvPr/>
        </p:nvPicPr>
        <p:blipFill rotWithShape="1">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l="29805" r="9610" b="14386"/>
          <a:stretch/>
        </p:blipFill>
        <p:spPr>
          <a:xfrm>
            <a:off x="3188605" y="1335862"/>
            <a:ext cx="1093613" cy="1030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35">
            <a:extLst>
              <a:ext uri="{FF2B5EF4-FFF2-40B4-BE49-F238E27FC236}">
                <a16:creationId xmlns:a16="http://schemas.microsoft.com/office/drawing/2014/main" id="{1E464D22-A49E-4FF8-979C-0B7D3A61855E}"/>
              </a:ext>
            </a:extLst>
          </p:cNvPr>
          <p:cNvPicPr>
            <a:picLocks noChangeAspect="1"/>
          </p:cNvPicPr>
          <p:nvPr/>
        </p:nvPicPr>
        <p:blipFill rotWithShape="1">
          <a:blip r:embed="rId16">
            <a:extLst>
              <a:ext uri="{28A0092B-C50C-407E-A947-70E740481C1C}">
                <a14:useLocalDpi xmlns:a14="http://schemas.microsoft.com/office/drawing/2010/main" val="0"/>
              </a:ext>
            </a:extLst>
          </a:blip>
          <a:srcRect l="21336" t="29322" r="39789" b="23971"/>
          <a:stretch/>
        </p:blipFill>
        <p:spPr>
          <a:xfrm>
            <a:off x="7168764" y="193350"/>
            <a:ext cx="1702767" cy="2036331"/>
          </a:xfrm>
          <a:prstGeom prst="rect">
            <a:avLst/>
          </a:prstGeom>
        </p:spPr>
      </p:pic>
      <p:pic>
        <p:nvPicPr>
          <p:cNvPr id="37" name="Picture 36">
            <a:extLst>
              <a:ext uri="{FF2B5EF4-FFF2-40B4-BE49-F238E27FC236}">
                <a16:creationId xmlns:a16="http://schemas.microsoft.com/office/drawing/2014/main" id="{B8014E49-735E-4253-A5D3-98B599DD366D}"/>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l="11047" t="964" r="12005" b="-964"/>
          <a:stretch/>
        </p:blipFill>
        <p:spPr>
          <a:xfrm>
            <a:off x="6377938" y="193350"/>
            <a:ext cx="1040102" cy="1013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Picture 37">
            <a:extLst>
              <a:ext uri="{FF2B5EF4-FFF2-40B4-BE49-F238E27FC236}">
                <a16:creationId xmlns:a16="http://schemas.microsoft.com/office/drawing/2014/main" id="{A9938AEF-49D4-4792-907D-6430A1B3729D}"/>
              </a:ext>
            </a:extLst>
          </p:cNvPr>
          <p:cNvPicPr>
            <a:picLocks noChangeAspect="1"/>
          </p:cNvPicPr>
          <p:nvPr/>
        </p:nvPicPr>
        <p:blipFill rotWithShape="1">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rcRect l="13623" t="12137" r="14936" b="-12137"/>
          <a:stretch/>
        </p:blipFill>
        <p:spPr>
          <a:xfrm>
            <a:off x="6377938" y="1316817"/>
            <a:ext cx="1040102" cy="1013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TextBox 40">
            <a:extLst>
              <a:ext uri="{FF2B5EF4-FFF2-40B4-BE49-F238E27FC236}">
                <a16:creationId xmlns:a16="http://schemas.microsoft.com/office/drawing/2014/main" id="{CF50F66A-3669-411D-928C-8798CD842B4B}"/>
              </a:ext>
            </a:extLst>
          </p:cNvPr>
          <p:cNvSpPr txBox="1"/>
          <p:nvPr/>
        </p:nvSpPr>
        <p:spPr>
          <a:xfrm>
            <a:off x="6504654" y="2309503"/>
            <a:ext cx="26608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Anjali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Shekhawat</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2E86AEF-E7C4-4240-81CD-4C4340CCB6B3}"/>
              </a:ext>
            </a:extLst>
          </p:cNvPr>
          <p:cNvSpPr txBox="1"/>
          <p:nvPr/>
        </p:nvSpPr>
        <p:spPr>
          <a:xfrm>
            <a:off x="621627" y="2317792"/>
            <a:ext cx="184985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Prachi Singh</a:t>
            </a:r>
          </a:p>
        </p:txBody>
      </p:sp>
      <p:sp>
        <p:nvSpPr>
          <p:cNvPr id="44" name="TextBox 43">
            <a:extLst>
              <a:ext uri="{FF2B5EF4-FFF2-40B4-BE49-F238E27FC236}">
                <a16:creationId xmlns:a16="http://schemas.microsoft.com/office/drawing/2014/main" id="{817A299B-CDD0-4A6B-AECE-9288204761B3}"/>
              </a:ext>
            </a:extLst>
          </p:cNvPr>
          <p:cNvSpPr txBox="1"/>
          <p:nvPr/>
        </p:nvSpPr>
        <p:spPr>
          <a:xfrm>
            <a:off x="426241" y="2698406"/>
            <a:ext cx="254359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Undergrad (Botany), </a:t>
            </a:r>
            <a:r>
              <a:rPr kumimoji="0" lang="en-IN" sz="1800" b="0" i="0" u="none" strike="noStrike" kern="1200" cap="none" spc="0" normalizeH="0" baseline="0" noProof="0" dirty="0" err="1">
                <a:ln>
                  <a:noFill/>
                </a:ln>
                <a:solidFill>
                  <a:srgbClr val="1D1C1D"/>
                </a:solidFill>
                <a:effectLst/>
                <a:uLnTx/>
                <a:uFillTx/>
                <a:latin typeface="Slack-Lato"/>
                <a:ea typeface="+mn-ea"/>
                <a:cs typeface="+mn-cs"/>
              </a:rPr>
              <a:t>Janki</a:t>
            </a:r>
            <a:r>
              <a:rPr kumimoji="0" lang="en-IN" sz="1800" b="0" i="0" u="none" strike="noStrike" kern="1200" cap="none" spc="0" normalizeH="0" baseline="0" noProof="0" dirty="0">
                <a:ln>
                  <a:noFill/>
                </a:ln>
                <a:solidFill>
                  <a:srgbClr val="1D1C1D"/>
                </a:solidFill>
                <a:effectLst/>
                <a:uLnTx/>
                <a:uFillTx/>
                <a:latin typeface="Slack-Lato"/>
                <a:ea typeface="+mn-ea"/>
                <a:cs typeface="+mn-cs"/>
              </a:rPr>
              <a:t> Devi Bajaj Girls Govt. College, Kota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69F9ED1F-E003-4D12-A610-8362798FC0BC}"/>
              </a:ext>
            </a:extLst>
          </p:cNvPr>
          <p:cNvSpPr txBox="1"/>
          <p:nvPr/>
        </p:nvSpPr>
        <p:spPr>
          <a:xfrm>
            <a:off x="6227008" y="2645604"/>
            <a:ext cx="266088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 Masters (Botany) Student,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Jai </a:t>
            </a:r>
            <a:r>
              <a:rPr kumimoji="0" lang="en-IN" sz="1800" b="0" i="0" u="none" strike="noStrike" kern="1200" cap="none" spc="0" normalizeH="0" baseline="0" noProof="0" dirty="0" err="1">
                <a:ln>
                  <a:noFill/>
                </a:ln>
                <a:solidFill>
                  <a:prstClr val="black"/>
                </a:solidFill>
                <a:effectLst/>
                <a:uLnTx/>
                <a:uFillTx/>
                <a:latin typeface="Slack-Lato"/>
                <a:ea typeface="+mn-ea"/>
                <a:cs typeface="+mn-cs"/>
              </a:rPr>
              <a:t>Narain</a:t>
            </a:r>
            <a:r>
              <a:rPr kumimoji="0" lang="en-IN" sz="1800" b="0" i="0" u="none" strike="noStrike" kern="1200" cap="none" spc="0" normalizeH="0" baseline="0" noProof="0" dirty="0">
                <a:ln>
                  <a:noFill/>
                </a:ln>
                <a:solidFill>
                  <a:prstClr val="black"/>
                </a:solidFill>
                <a:effectLst/>
                <a:uLnTx/>
                <a:uFillTx/>
                <a:latin typeface="Slack-Lato"/>
                <a:ea typeface="+mn-ea"/>
                <a:cs typeface="+mn-cs"/>
              </a:rPr>
              <a:t> Vyas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Jodhpur, Rajasthan, India</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19ADB68-5C3A-412F-A974-54DC775F2C2C}"/>
              </a:ext>
            </a:extLst>
          </p:cNvPr>
          <p:cNvSpPr txBox="1"/>
          <p:nvPr/>
        </p:nvSpPr>
        <p:spPr>
          <a:xfrm>
            <a:off x="9014332" y="2772171"/>
            <a:ext cx="284187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Masters (Biotech) Student,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Botany Department in University of Rajasthan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2E4E95A9-90DC-4F4F-ADD7-315932B4F0D0}"/>
              </a:ext>
            </a:extLst>
          </p:cNvPr>
          <p:cNvSpPr txBox="1"/>
          <p:nvPr/>
        </p:nvSpPr>
        <p:spPr>
          <a:xfrm>
            <a:off x="3096551" y="2727914"/>
            <a:ext cx="266088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Masters (Botany) Student, </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Janki</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Devi Bajaj Government Girls Science College Kota</a:t>
            </a:r>
          </a:p>
        </p:txBody>
      </p:sp>
      <p:pic>
        <p:nvPicPr>
          <p:cNvPr id="51" name="Picture 50">
            <a:extLst>
              <a:ext uri="{FF2B5EF4-FFF2-40B4-BE49-F238E27FC236}">
                <a16:creationId xmlns:a16="http://schemas.microsoft.com/office/drawing/2014/main" id="{F2AA7B04-E1A9-4101-93B8-E5E8D0524D4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294981" y="271033"/>
            <a:ext cx="1140289" cy="855217"/>
          </a:xfrm>
          <a:prstGeom prst="rect">
            <a:avLst/>
          </a:prstGeom>
        </p:spPr>
      </p:pic>
      <p:sp>
        <p:nvSpPr>
          <p:cNvPr id="2" name="TextBox 1">
            <a:extLst>
              <a:ext uri="{FF2B5EF4-FFF2-40B4-BE49-F238E27FC236}">
                <a16:creationId xmlns:a16="http://schemas.microsoft.com/office/drawing/2014/main" id="{58DAA3F1-EEB4-4C77-9DA6-73BFE31B8771}"/>
              </a:ext>
            </a:extLst>
          </p:cNvPr>
          <p:cNvSpPr txBox="1"/>
          <p:nvPr/>
        </p:nvSpPr>
        <p:spPr>
          <a:xfrm>
            <a:off x="17658" y="69190"/>
            <a:ext cx="802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CORN</a:t>
            </a:r>
          </a:p>
        </p:txBody>
      </p:sp>
      <p:sp>
        <p:nvSpPr>
          <p:cNvPr id="6" name="TextBox 5">
            <a:extLst>
              <a:ext uri="{FF2B5EF4-FFF2-40B4-BE49-F238E27FC236}">
                <a16:creationId xmlns:a16="http://schemas.microsoft.com/office/drawing/2014/main" id="{A431B23F-EB31-4A42-88EC-EAA74D75FCF7}"/>
              </a:ext>
            </a:extLst>
          </p:cNvPr>
          <p:cNvSpPr txBox="1"/>
          <p:nvPr/>
        </p:nvSpPr>
        <p:spPr>
          <a:xfrm>
            <a:off x="3060669" y="177577"/>
            <a:ext cx="1292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TOMATO</a:t>
            </a:r>
          </a:p>
        </p:txBody>
      </p:sp>
      <p:sp>
        <p:nvSpPr>
          <p:cNvPr id="7" name="TextBox 6">
            <a:extLst>
              <a:ext uri="{FF2B5EF4-FFF2-40B4-BE49-F238E27FC236}">
                <a16:creationId xmlns:a16="http://schemas.microsoft.com/office/drawing/2014/main" id="{DE86B216-F8F0-4832-A474-59AD19FC8389}"/>
              </a:ext>
            </a:extLst>
          </p:cNvPr>
          <p:cNvSpPr txBox="1"/>
          <p:nvPr/>
        </p:nvSpPr>
        <p:spPr>
          <a:xfrm>
            <a:off x="3060812" y="1259713"/>
            <a:ext cx="13661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CAMELLIA</a:t>
            </a:r>
          </a:p>
        </p:txBody>
      </p:sp>
      <p:sp>
        <p:nvSpPr>
          <p:cNvPr id="8" name="TextBox 7">
            <a:extLst>
              <a:ext uri="{FF2B5EF4-FFF2-40B4-BE49-F238E27FC236}">
                <a16:creationId xmlns:a16="http://schemas.microsoft.com/office/drawing/2014/main" id="{2A60C830-608D-4630-9193-E3F091DD41F0}"/>
              </a:ext>
            </a:extLst>
          </p:cNvPr>
          <p:cNvSpPr txBox="1"/>
          <p:nvPr/>
        </p:nvSpPr>
        <p:spPr>
          <a:xfrm>
            <a:off x="6264593" y="159565"/>
            <a:ext cx="7571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MINT</a:t>
            </a:r>
          </a:p>
        </p:txBody>
      </p:sp>
      <p:sp>
        <p:nvSpPr>
          <p:cNvPr id="10" name="TextBox 9">
            <a:extLst>
              <a:ext uri="{FF2B5EF4-FFF2-40B4-BE49-F238E27FC236}">
                <a16:creationId xmlns:a16="http://schemas.microsoft.com/office/drawing/2014/main" id="{8A1BAB25-AB2F-4082-B88C-8063D946DB7E}"/>
              </a:ext>
            </a:extLst>
          </p:cNvPr>
          <p:cNvSpPr txBox="1"/>
          <p:nvPr/>
        </p:nvSpPr>
        <p:spPr>
          <a:xfrm>
            <a:off x="6250632" y="1240903"/>
            <a:ext cx="9039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LEMON</a:t>
            </a:r>
          </a:p>
        </p:txBody>
      </p:sp>
      <p:sp>
        <p:nvSpPr>
          <p:cNvPr id="11" name="TextBox 10">
            <a:extLst>
              <a:ext uri="{FF2B5EF4-FFF2-40B4-BE49-F238E27FC236}">
                <a16:creationId xmlns:a16="http://schemas.microsoft.com/office/drawing/2014/main" id="{DF890714-4466-410A-B918-13B7327936C2}"/>
              </a:ext>
            </a:extLst>
          </p:cNvPr>
          <p:cNvSpPr txBox="1"/>
          <p:nvPr/>
        </p:nvSpPr>
        <p:spPr>
          <a:xfrm>
            <a:off x="9165538" y="227776"/>
            <a:ext cx="10606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GRAPES</a:t>
            </a:r>
          </a:p>
        </p:txBody>
      </p:sp>
      <p:sp>
        <p:nvSpPr>
          <p:cNvPr id="29" name="Rectangle 28">
            <a:extLst>
              <a:ext uri="{FF2B5EF4-FFF2-40B4-BE49-F238E27FC236}">
                <a16:creationId xmlns:a16="http://schemas.microsoft.com/office/drawing/2014/main" id="{809E057E-2965-4987-AA16-15AAF2268845}"/>
              </a:ext>
            </a:extLst>
          </p:cNvPr>
          <p:cNvSpPr/>
          <p:nvPr/>
        </p:nvSpPr>
        <p:spPr>
          <a:xfrm>
            <a:off x="11633029"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1" name="Google Shape;62;p14">
            <a:extLst>
              <a:ext uri="{FF2B5EF4-FFF2-40B4-BE49-F238E27FC236}">
                <a16:creationId xmlns:a16="http://schemas.microsoft.com/office/drawing/2014/main" id="{C991646C-B14A-45CE-933A-D8A5F8971CD6}"/>
              </a:ext>
            </a:extLst>
          </p:cNvPr>
          <p:cNvPicPr preferRelativeResize="0"/>
          <p:nvPr/>
        </p:nvPicPr>
        <p:blipFill>
          <a:blip r:embed="rId21">
            <a:alphaModFix/>
          </a:blip>
          <a:stretch>
            <a:fillRect/>
          </a:stretch>
        </p:blipFill>
        <p:spPr>
          <a:xfrm>
            <a:off x="10105369" y="5298438"/>
            <a:ext cx="1943532" cy="1004967"/>
          </a:xfrm>
          <a:prstGeom prst="rect">
            <a:avLst/>
          </a:prstGeom>
          <a:noFill/>
          <a:ln>
            <a:noFill/>
          </a:ln>
        </p:spPr>
      </p:pic>
      <p:sp>
        <p:nvSpPr>
          <p:cNvPr id="39" name="Google Shape;63;p14">
            <a:extLst>
              <a:ext uri="{FF2B5EF4-FFF2-40B4-BE49-F238E27FC236}">
                <a16:creationId xmlns:a16="http://schemas.microsoft.com/office/drawing/2014/main" id="{0486FA63-B29D-414C-A4B1-6FB4FE92A696}"/>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568169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61871-230F-42D1-9856-F3F0EACFF8EA}"/>
              </a:ext>
            </a:extLst>
          </p:cNvPr>
          <p:cNvSpPr txBox="1"/>
          <p:nvPr/>
        </p:nvSpPr>
        <p:spPr>
          <a:xfrm>
            <a:off x="3841532" y="2293592"/>
            <a:ext cx="2979682" cy="1323439"/>
          </a:xfrm>
          <a:prstGeom prst="rect">
            <a:avLst/>
          </a:prstGeom>
          <a:noFill/>
        </p:spPr>
        <p:txBody>
          <a:bodyPr wrap="square" rtlCol="0">
            <a:spAutoFit/>
          </a:bodyPr>
          <a:lstStyle/>
          <a:p>
            <a:r>
              <a:rPr lang="en-IN" sz="4000" dirty="0"/>
              <a:t>Next up: Prachi Singh</a:t>
            </a:r>
          </a:p>
        </p:txBody>
      </p:sp>
      <p:pic>
        <p:nvPicPr>
          <p:cNvPr id="4" name="Graphic 3" descr="End">
            <a:extLst>
              <a:ext uri="{FF2B5EF4-FFF2-40B4-BE49-F238E27FC236}">
                <a16:creationId xmlns:a16="http://schemas.microsoft.com/office/drawing/2014/main" id="{76B00958-205F-47B4-869F-81A0FFE79A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1214" y="1594945"/>
            <a:ext cx="2464676" cy="2464676"/>
          </a:xfrm>
          <a:prstGeom prst="rect">
            <a:avLst/>
          </a:prstGeom>
        </p:spPr>
      </p:pic>
      <p:pic>
        <p:nvPicPr>
          <p:cNvPr id="5" name="Google Shape;62;p14">
            <a:extLst>
              <a:ext uri="{FF2B5EF4-FFF2-40B4-BE49-F238E27FC236}">
                <a16:creationId xmlns:a16="http://schemas.microsoft.com/office/drawing/2014/main" id="{50DAEA41-4556-45BB-94B6-54A98AB76EE7}"/>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5A7476B5-B2DC-442E-AADD-AA1030481F13}"/>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855121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1047400"/>
            <a:ext cx="11360800" cy="1767600"/>
          </a:xfrm>
          <a:prstGeom prst="rect">
            <a:avLst/>
          </a:prstGeom>
        </p:spPr>
        <p:txBody>
          <a:bodyPr spcFirstLastPara="1" wrap="square" lIns="121900" tIns="121900" rIns="121900" bIns="121900" anchor="b" anchorCtr="0">
            <a:normAutofit fontScale="90000"/>
          </a:bodyPr>
          <a:lstStyle/>
          <a:p>
            <a:pPr algn="l"/>
            <a:r>
              <a:rPr lang="en-GB" dirty="0"/>
              <a:t>Creating Dictionaries from Wikidata SPARQL</a:t>
            </a:r>
            <a:endParaRPr dirty="0"/>
          </a:p>
        </p:txBody>
      </p:sp>
      <p:sp>
        <p:nvSpPr>
          <p:cNvPr id="61" name="Google Shape;61;p14"/>
          <p:cNvSpPr txBox="1">
            <a:spLocks noGrp="1"/>
          </p:cNvSpPr>
          <p:nvPr>
            <p:ph type="subTitle" idx="1"/>
          </p:nvPr>
        </p:nvSpPr>
        <p:spPr>
          <a:xfrm>
            <a:off x="415600" y="2864433"/>
            <a:ext cx="11360800" cy="1056800"/>
          </a:xfrm>
          <a:prstGeom prst="rect">
            <a:avLst/>
          </a:prstGeom>
        </p:spPr>
        <p:txBody>
          <a:bodyPr spcFirstLastPara="1" wrap="square" lIns="121900" tIns="121900" rIns="121900" bIns="121900" anchor="t" anchorCtr="0">
            <a:normAutofit/>
          </a:bodyPr>
          <a:lstStyle/>
          <a:p>
            <a:pPr marL="0" indent="0" algn="l"/>
            <a:r>
              <a:rPr lang="en-US" dirty="0"/>
              <a:t>Our Mining tool created from Wikidata</a:t>
            </a:r>
            <a:r>
              <a:rPr lang="en-IN" dirty="0"/>
              <a:t>!</a:t>
            </a:r>
            <a:endParaRPr dirty="0"/>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6" name="Google Shape;66;p14"/>
          <p:cNvSpPr txBox="1"/>
          <p:nvPr/>
        </p:nvSpPr>
        <p:spPr>
          <a:xfrm>
            <a:off x="784600" y="4127034"/>
            <a:ext cx="6578101" cy="123106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IN" sz="3733" kern="0" dirty="0">
                <a:solidFill>
                  <a:srgbClr val="FFFFFF"/>
                </a:solidFill>
                <a:latin typeface="Montserrat Medium"/>
                <a:ea typeface="Montserrat Medium"/>
                <a:cs typeface="Montserrat Medium"/>
                <a:sym typeface="Montserrat Medium"/>
              </a:rPr>
              <a:t>Prachi Singh</a:t>
            </a:r>
            <a:endParaRPr sz="3733" kern="0" dirty="0">
              <a:solidFill>
                <a:srgbClr val="FFFFFF"/>
              </a:solidFill>
              <a:latin typeface="Montserrat Medium"/>
              <a:ea typeface="Montserrat Medium"/>
              <a:cs typeface="Montserrat Medium"/>
              <a:sym typeface="Montserrat Medium"/>
            </a:endParaRPr>
          </a:p>
          <a:p>
            <a:pPr defTabSz="1219170">
              <a:buClr>
                <a:srgbClr val="000000"/>
              </a:buClr>
            </a:pPr>
            <a:r>
              <a:rPr lang="en-IN" sz="2667" kern="0" dirty="0">
                <a:solidFill>
                  <a:srgbClr val="FFFFFF"/>
                </a:solidFill>
                <a:latin typeface="Montserrat Light"/>
                <a:ea typeface="Montserrat Light"/>
                <a:cs typeface="Montserrat Light"/>
                <a:sym typeface="Montserrat Light"/>
              </a:rPr>
              <a:t>KARYA Intern</a:t>
            </a:r>
            <a:endParaRPr sz="2667"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60908C34-69F5-40D0-B853-D32BFD238C41}"/>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1898"/>
          <a:stretch/>
        </p:blipFill>
        <p:spPr>
          <a:xfrm>
            <a:off x="6621248" y="4361046"/>
            <a:ext cx="2279291" cy="19319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3F1F5758-F923-4CFF-830E-04C8A8A3F884}"/>
              </a:ext>
            </a:extLst>
          </p:cNvPr>
          <p:cNvSpPr txBox="1"/>
          <p:nvPr/>
        </p:nvSpPr>
        <p:spPr>
          <a:xfrm>
            <a:off x="6429616" y="4361046"/>
            <a:ext cx="1331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CORN </a:t>
            </a:r>
            <a:r>
              <a:rPr lang="hi-IN" b="0" i="0" dirty="0">
                <a:solidFill>
                  <a:srgbClr val="1D1C1D"/>
                </a:solidFill>
                <a:effectLst/>
                <a:highlight>
                  <a:srgbClr val="FFFF00"/>
                </a:highlight>
                <a:latin typeface="Slack-Lato"/>
              </a:rPr>
              <a:t>मक्का</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210649" y="237396"/>
            <a:ext cx="11360800" cy="763600"/>
          </a:xfrm>
          <a:prstGeom prst="rect">
            <a:avLst/>
          </a:prstGeom>
        </p:spPr>
        <p:txBody>
          <a:bodyPr spcFirstLastPara="1" wrap="square" lIns="121900" tIns="121900" rIns="121900" bIns="121900" anchor="t" anchorCtr="0">
            <a:normAutofit/>
          </a:bodyPr>
          <a:lstStyle/>
          <a:p>
            <a:r>
              <a:rPr lang="en-GB" dirty="0">
                <a:solidFill>
                  <a:srgbClr val="FF0000"/>
                </a:solidFill>
              </a:rPr>
              <a:t>About Me  - Prachi Singh (</a:t>
            </a:r>
            <a:r>
              <a:rPr lang="hi-IN" b="0" i="0" dirty="0">
                <a:solidFill>
                  <a:srgbClr val="FF0000"/>
                </a:solidFill>
                <a:effectLst/>
                <a:latin typeface="Slack-Lato"/>
              </a:rPr>
              <a:t>प्राची सिंह</a:t>
            </a:r>
            <a:r>
              <a:rPr lang="en-GB" dirty="0">
                <a:solidFill>
                  <a:srgbClr val="FF0000"/>
                </a:solidFill>
              </a:rPr>
              <a:t>)</a:t>
            </a:r>
            <a:endParaRPr dirty="0">
              <a:solidFill>
                <a:srgbClr val="FF0000"/>
              </a:solidFill>
            </a:endParaRPr>
          </a:p>
        </p:txBody>
      </p:sp>
      <p:sp>
        <p:nvSpPr>
          <p:cNvPr id="72" name="Google Shape;72;p15"/>
          <p:cNvSpPr txBox="1">
            <a:spLocks noGrp="1"/>
          </p:cNvSpPr>
          <p:nvPr>
            <p:ph type="body" idx="1"/>
          </p:nvPr>
        </p:nvSpPr>
        <p:spPr>
          <a:xfrm>
            <a:off x="210649" y="1330735"/>
            <a:ext cx="6346896" cy="2584733"/>
          </a:xfrm>
          <a:prstGeom prst="rect">
            <a:avLst/>
          </a:prstGeom>
        </p:spPr>
        <p:txBody>
          <a:bodyPr spcFirstLastPara="1" wrap="square" lIns="121900" tIns="121900" rIns="121900" bIns="121900" anchor="t" anchorCtr="0">
            <a:normAutofit/>
          </a:bodyPr>
          <a:lstStyle/>
          <a:p>
            <a:pPr>
              <a:spcBef>
                <a:spcPts val="1600"/>
              </a:spcBef>
              <a:buFont typeface="Montserrat Light"/>
              <a:buChar char="●"/>
            </a:pPr>
            <a:r>
              <a:rPr lang="en-US" dirty="0"/>
              <a:t>From: Kota (Q330531), Rajasthan</a:t>
            </a:r>
          </a:p>
          <a:p>
            <a:pPr>
              <a:spcBef>
                <a:spcPts val="1333"/>
              </a:spcBef>
              <a:buFont typeface="Montserrat Light"/>
              <a:buChar char="●"/>
            </a:pPr>
            <a:r>
              <a:rPr lang="en-IN" dirty="0"/>
              <a:t>Bachelors (Botany) from </a:t>
            </a:r>
            <a:r>
              <a:rPr lang="en-IN" dirty="0" err="1"/>
              <a:t>Janki</a:t>
            </a:r>
            <a:r>
              <a:rPr lang="en-IN" dirty="0"/>
              <a:t> Devi Bajaj Girls Government College, Rajasthan, India.</a:t>
            </a:r>
          </a:p>
          <a:p>
            <a:pPr>
              <a:spcBef>
                <a:spcPts val="1333"/>
              </a:spcBef>
              <a:buFont typeface="Montserrat Light"/>
              <a:buChar char="●"/>
            </a:pPr>
            <a:r>
              <a:rPr lang="en-IN" dirty="0"/>
              <a:t>Joined </a:t>
            </a:r>
            <a:r>
              <a:rPr lang="en-IN" dirty="0" err="1"/>
              <a:t>CEVOpen</a:t>
            </a:r>
            <a:r>
              <a:rPr lang="en-IN" dirty="0"/>
              <a:t> in Sep. 2021</a:t>
            </a:r>
          </a:p>
          <a:p>
            <a:pPr marL="152396" indent="0">
              <a:spcBef>
                <a:spcPts val="1333"/>
              </a:spcBef>
              <a:buNone/>
            </a:pPr>
            <a:r>
              <a:rPr lang="en-IN" dirty="0"/>
              <a:t>Working hard to learn – open source tools and open science</a:t>
            </a:r>
            <a:endParaRPr dirty="0"/>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Picture 5">
            <a:extLst>
              <a:ext uri="{FF2B5EF4-FFF2-40B4-BE49-F238E27FC236}">
                <a16:creationId xmlns:a16="http://schemas.microsoft.com/office/drawing/2014/main" id="{9E582412-4C0F-4614-9D28-4ECACA4F9670}"/>
              </a:ext>
            </a:extLst>
          </p:cNvPr>
          <p:cNvPicPr>
            <a:picLocks noChangeAspect="1"/>
          </p:cNvPicPr>
          <p:nvPr/>
        </p:nvPicPr>
        <p:blipFill rotWithShape="1">
          <a:blip r:embed="rId4"/>
          <a:srcRect l="12554" t="-3386" r="-12554" b="24440"/>
          <a:stretch/>
        </p:blipFill>
        <p:spPr>
          <a:xfrm>
            <a:off x="8334524" y="1873020"/>
            <a:ext cx="2071769" cy="25847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10782541-5F73-4409-9F9A-E0B92E161FB0}"/>
              </a:ext>
            </a:extLst>
          </p:cNvPr>
          <p:cNvPicPr>
            <a:picLocks noChangeAspect="1"/>
          </p:cNvPicPr>
          <p:nvPr/>
        </p:nvPicPr>
        <p:blipFill>
          <a:blip r:embed="rId5"/>
          <a:stretch>
            <a:fillRect/>
          </a:stretch>
        </p:blipFill>
        <p:spPr>
          <a:xfrm>
            <a:off x="415600" y="3912736"/>
            <a:ext cx="5920545" cy="26172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5"/>
            <a:ext cx="10515600" cy="7013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pic>
        <p:nvPicPr>
          <p:cNvPr id="10" name="Picture 9">
            <a:extLst>
              <a:ext uri="{FF2B5EF4-FFF2-40B4-BE49-F238E27FC236}">
                <a16:creationId xmlns:a16="http://schemas.microsoft.com/office/drawing/2014/main" id="{A8CB90E1-FD1E-4AD7-94BE-6676242298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7B1B72F8-3728-4808-AB63-957819CAB801}"/>
              </a:ext>
            </a:extLst>
          </p:cNvPr>
          <p:cNvSpPr txBox="1"/>
          <p:nvPr/>
        </p:nvSpPr>
        <p:spPr>
          <a:xfrm>
            <a:off x="224727" y="2345707"/>
            <a:ext cx="2723347" cy="1200329"/>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6" name="TextBox 5">
            <a:extLst>
              <a:ext uri="{FF2B5EF4-FFF2-40B4-BE49-F238E27FC236}">
                <a16:creationId xmlns:a16="http://schemas.microsoft.com/office/drawing/2014/main" id="{CCB46D47-BB21-4BBC-8C09-C5B09863A56F}"/>
              </a:ext>
            </a:extLst>
          </p:cNvPr>
          <p:cNvSpPr txBox="1"/>
          <p:nvPr/>
        </p:nvSpPr>
        <p:spPr>
          <a:xfrm>
            <a:off x="224727" y="3716427"/>
            <a:ext cx="3341433" cy="646331"/>
          </a:xfrm>
          <a:prstGeom prst="rect">
            <a:avLst/>
          </a:prstGeom>
          <a:noFill/>
        </p:spPr>
        <p:txBody>
          <a:bodyPr wrap="square" rtlCol="0">
            <a:spAutoFit/>
          </a:bodyPr>
          <a:lstStyle/>
          <a:p>
            <a:r>
              <a:rPr lang="en-IN" sz="3600" dirty="0"/>
              <a:t>SPARQL method</a:t>
            </a:r>
          </a:p>
        </p:txBody>
      </p:sp>
      <p:pic>
        <p:nvPicPr>
          <p:cNvPr id="14" name="Picture 13">
            <a:hlinkClick r:id="rId5"/>
            <a:extLst>
              <a:ext uri="{FF2B5EF4-FFF2-40B4-BE49-F238E27FC236}">
                <a16:creationId xmlns:a16="http://schemas.microsoft.com/office/drawing/2014/main" id="{B02961AA-500D-4F3B-BC07-370F1E6137EB}"/>
              </a:ext>
            </a:extLst>
          </p:cNvPr>
          <p:cNvPicPr>
            <a:picLocks noChangeAspect="1"/>
          </p:cNvPicPr>
          <p:nvPr/>
        </p:nvPicPr>
        <p:blipFill>
          <a:blip r:embed="rId6"/>
          <a:stretch>
            <a:fillRect/>
          </a:stretch>
        </p:blipFill>
        <p:spPr>
          <a:xfrm>
            <a:off x="2750369" y="856013"/>
            <a:ext cx="1394395" cy="1329371"/>
          </a:xfrm>
          <a:prstGeom prst="rect">
            <a:avLst/>
          </a:prstGeom>
        </p:spPr>
      </p:pic>
    </p:spTree>
    <p:extLst>
      <p:ext uri="{BB962C8B-B14F-4D97-AF65-F5344CB8AC3E}">
        <p14:creationId xmlns:p14="http://schemas.microsoft.com/office/powerpoint/2010/main" val="20146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693D586-2032-414B-A997-4B50EE44A66F}"/>
              </a:ext>
            </a:extLst>
          </p:cNvPr>
          <p:cNvCxnSpPr/>
          <p:nvPr/>
        </p:nvCxnSpPr>
        <p:spPr>
          <a:xfrm>
            <a:off x="221672" y="1111179"/>
            <a:ext cx="1131201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FDCD846-CE49-4D52-9247-AF771DC8328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3076" y="2244834"/>
            <a:ext cx="2904987" cy="2055277"/>
          </a:xfrm>
          <a:prstGeom prst="rect">
            <a:avLst/>
          </a:prstGeom>
        </p:spPr>
      </p:pic>
      <p:sp>
        <p:nvSpPr>
          <p:cNvPr id="14" name="TextBox 13">
            <a:extLst>
              <a:ext uri="{FF2B5EF4-FFF2-40B4-BE49-F238E27FC236}">
                <a16:creationId xmlns:a16="http://schemas.microsoft.com/office/drawing/2014/main" id="{9202639A-D4E8-4EA5-9B8D-5EBB9E56CA4F}"/>
              </a:ext>
            </a:extLst>
          </p:cNvPr>
          <p:cNvSpPr txBox="1"/>
          <p:nvPr/>
        </p:nvSpPr>
        <p:spPr>
          <a:xfrm>
            <a:off x="8437421" y="7984803"/>
            <a:ext cx="4410825" cy="230832"/>
          </a:xfrm>
          <a:prstGeom prst="rect">
            <a:avLst/>
          </a:prstGeom>
          <a:noFill/>
        </p:spPr>
        <p:txBody>
          <a:bodyPr wrap="square" rtlCol="0">
            <a:spAutoFit/>
          </a:bodyPr>
          <a:lstStyle/>
          <a:p>
            <a:pPr defTabSz="1219170">
              <a:buClr>
                <a:srgbClr val="000000"/>
              </a:buClr>
            </a:pPr>
            <a:r>
              <a:rPr lang="en-IN" sz="900" kern="0" dirty="0">
                <a:solidFill>
                  <a:srgbClr val="000000"/>
                </a:solidFill>
                <a:latin typeface="Arial"/>
                <a:cs typeface="Arial"/>
                <a:sym typeface="Arial"/>
                <a:hlinkClick r:id="rId4" tooltip="https://en.wikipedia.org/wiki/Wikidata"/>
              </a:rPr>
              <a:t>This Photo</a:t>
            </a:r>
            <a:r>
              <a:rPr lang="en-IN" sz="900" kern="0" dirty="0">
                <a:solidFill>
                  <a:srgbClr val="000000"/>
                </a:solidFill>
                <a:latin typeface="Arial"/>
                <a:cs typeface="Arial"/>
                <a:sym typeface="Arial"/>
              </a:rPr>
              <a:t> by Unknown Author is licensed under </a:t>
            </a:r>
            <a:r>
              <a:rPr lang="en-IN" sz="900" kern="0" dirty="0">
                <a:solidFill>
                  <a:srgbClr val="000000"/>
                </a:solidFill>
                <a:latin typeface="Arial"/>
                <a:cs typeface="Arial"/>
                <a:sym typeface="Arial"/>
                <a:hlinkClick r:id="rId5" tooltip="https://creativecommons.org/licenses/by-sa/3.0/"/>
              </a:rPr>
              <a:t>CC BY-SA</a:t>
            </a:r>
            <a:endParaRPr lang="en-IN" sz="900" kern="0" dirty="0">
              <a:solidFill>
                <a:srgbClr val="000000"/>
              </a:solidFill>
              <a:latin typeface="Arial"/>
              <a:cs typeface="Arial"/>
              <a:sym typeface="Arial"/>
            </a:endParaRPr>
          </a:p>
        </p:txBody>
      </p:sp>
      <p:pic>
        <p:nvPicPr>
          <p:cNvPr id="17" name="Picture 16">
            <a:hlinkClick r:id="rId6"/>
            <a:extLst>
              <a:ext uri="{FF2B5EF4-FFF2-40B4-BE49-F238E27FC236}">
                <a16:creationId xmlns:a16="http://schemas.microsoft.com/office/drawing/2014/main" id="{840B1A1D-A317-4444-B167-CF6ED5A66400}"/>
              </a:ext>
            </a:extLst>
          </p:cNvPr>
          <p:cNvPicPr>
            <a:picLocks noChangeAspect="1"/>
          </p:cNvPicPr>
          <p:nvPr/>
        </p:nvPicPr>
        <p:blipFill>
          <a:blip r:embed="rId7"/>
          <a:stretch>
            <a:fillRect/>
          </a:stretch>
        </p:blipFill>
        <p:spPr>
          <a:xfrm>
            <a:off x="2648769" y="2510199"/>
            <a:ext cx="1394395" cy="1329371"/>
          </a:xfrm>
          <a:prstGeom prst="rect">
            <a:avLst/>
          </a:prstGeom>
        </p:spPr>
      </p:pic>
      <p:sp>
        <p:nvSpPr>
          <p:cNvPr id="18" name="Arrow: Right 17">
            <a:extLst>
              <a:ext uri="{FF2B5EF4-FFF2-40B4-BE49-F238E27FC236}">
                <a16:creationId xmlns:a16="http://schemas.microsoft.com/office/drawing/2014/main" id="{7129E02B-B8E3-4376-9ECC-4C730CB7B764}"/>
              </a:ext>
            </a:extLst>
          </p:cNvPr>
          <p:cNvSpPr/>
          <p:nvPr/>
        </p:nvSpPr>
        <p:spPr>
          <a:xfrm>
            <a:off x="3940830" y="2890707"/>
            <a:ext cx="1088372" cy="295443"/>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IN" sz="1400" kern="0">
              <a:solidFill>
                <a:srgbClr val="FFFFFF"/>
              </a:solidFill>
              <a:latin typeface="Arial"/>
              <a:sym typeface="Arial"/>
            </a:endParaRPr>
          </a:p>
        </p:txBody>
      </p:sp>
      <p:sp>
        <p:nvSpPr>
          <p:cNvPr id="19" name="Rectangle: Rounded Corners 18">
            <a:extLst>
              <a:ext uri="{FF2B5EF4-FFF2-40B4-BE49-F238E27FC236}">
                <a16:creationId xmlns:a16="http://schemas.microsoft.com/office/drawing/2014/main" id="{E51ACE84-E156-48B1-AE18-C9C981F07F3C}"/>
              </a:ext>
            </a:extLst>
          </p:cNvPr>
          <p:cNvSpPr/>
          <p:nvPr/>
        </p:nvSpPr>
        <p:spPr>
          <a:xfrm>
            <a:off x="5109355" y="2870772"/>
            <a:ext cx="1968687" cy="39360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buClr>
                <a:srgbClr val="000000"/>
              </a:buClr>
            </a:pPr>
            <a:r>
              <a:rPr lang="en-US" sz="2800" kern="0" dirty="0" err="1">
                <a:solidFill>
                  <a:srgbClr val="FFFFFF"/>
                </a:solidFill>
                <a:latin typeface="Arial" panose="020B0604020202020204" pitchFamily="34" charset="0"/>
                <a:cs typeface="Arial" panose="020B0604020202020204" pitchFamily="34" charset="0"/>
                <a:sym typeface="Arial"/>
              </a:rPr>
              <a:t>ami</a:t>
            </a:r>
            <a:r>
              <a:rPr lang="en-US" sz="2800" kern="0" dirty="0">
                <a:solidFill>
                  <a:srgbClr val="FFFFFF"/>
                </a:solidFill>
                <a:latin typeface="Arial" panose="020B0604020202020204" pitchFamily="34" charset="0"/>
                <a:cs typeface="Arial" panose="020B0604020202020204" pitchFamily="34" charset="0"/>
                <a:sym typeface="Arial"/>
              </a:rPr>
              <a:t> </a:t>
            </a:r>
            <a:r>
              <a:rPr lang="en-US" sz="2800" kern="0" dirty="0" err="1">
                <a:solidFill>
                  <a:srgbClr val="FFFFFF"/>
                </a:solidFill>
                <a:latin typeface="Arial" panose="020B0604020202020204" pitchFamily="34" charset="0"/>
                <a:cs typeface="Arial" panose="020B0604020202020204" pitchFamily="34" charset="0"/>
                <a:sym typeface="Arial"/>
              </a:rPr>
              <a:t>dict</a:t>
            </a:r>
            <a:endParaRPr lang="en-IN" sz="2800" kern="0" dirty="0">
              <a:solidFill>
                <a:srgbClr val="FFFFFF"/>
              </a:solidFill>
              <a:latin typeface="Arial" panose="020B0604020202020204" pitchFamily="34" charset="0"/>
              <a:cs typeface="Arial" panose="020B0604020202020204" pitchFamily="34" charset="0"/>
              <a:sym typeface="Arial"/>
            </a:endParaRPr>
          </a:p>
        </p:txBody>
      </p:sp>
      <p:pic>
        <p:nvPicPr>
          <p:cNvPr id="21" name="Picture 20">
            <a:extLst>
              <a:ext uri="{FF2B5EF4-FFF2-40B4-BE49-F238E27FC236}">
                <a16:creationId xmlns:a16="http://schemas.microsoft.com/office/drawing/2014/main" id="{1792C746-7F55-4ABE-BD9B-94FF48A67F70}"/>
              </a:ext>
            </a:extLst>
          </p:cNvPr>
          <p:cNvPicPr>
            <a:picLocks noChangeAspect="1"/>
          </p:cNvPicPr>
          <p:nvPr/>
        </p:nvPicPr>
        <p:blipFill>
          <a:blip r:embed="rId8"/>
          <a:stretch>
            <a:fillRect/>
          </a:stretch>
        </p:blipFill>
        <p:spPr>
          <a:xfrm>
            <a:off x="7164144" y="2899923"/>
            <a:ext cx="1109568" cy="335309"/>
          </a:xfrm>
          <a:prstGeom prst="rect">
            <a:avLst/>
          </a:prstGeom>
        </p:spPr>
      </p:pic>
      <p:sp>
        <p:nvSpPr>
          <p:cNvPr id="34" name="Rectangle: Rounded Corners 33">
            <a:extLst>
              <a:ext uri="{FF2B5EF4-FFF2-40B4-BE49-F238E27FC236}">
                <a16:creationId xmlns:a16="http://schemas.microsoft.com/office/drawing/2014/main" id="{19B08F29-4235-4909-B289-9C54D3EA9B55}"/>
              </a:ext>
            </a:extLst>
          </p:cNvPr>
          <p:cNvSpPr/>
          <p:nvPr/>
        </p:nvSpPr>
        <p:spPr>
          <a:xfrm>
            <a:off x="8723613" y="2695913"/>
            <a:ext cx="2501843" cy="478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a:solidFill>
                  <a:srgbClr val="FFFFFF"/>
                </a:solidFill>
                <a:latin typeface="Arial" panose="020B0604020202020204" pitchFamily="34" charset="0"/>
                <a:cs typeface="Arial" panose="020B0604020202020204" pitchFamily="34" charset="0"/>
                <a:sym typeface="Arial"/>
              </a:rPr>
              <a:t>Dictionary</a:t>
            </a:r>
          </a:p>
        </p:txBody>
      </p:sp>
      <p:pic>
        <p:nvPicPr>
          <p:cNvPr id="3" name="Graphic 2" descr="Kangaroo">
            <a:extLst>
              <a:ext uri="{FF2B5EF4-FFF2-40B4-BE49-F238E27FC236}">
                <a16:creationId xmlns:a16="http://schemas.microsoft.com/office/drawing/2014/main" id="{769CFFA9-EA3F-480D-AA65-D8F385D39C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5877680" y="2136582"/>
            <a:ext cx="705041" cy="705041"/>
          </a:xfrm>
          <a:prstGeom prst="rect">
            <a:avLst/>
          </a:prstGeom>
        </p:spPr>
      </p:pic>
      <p:sp>
        <p:nvSpPr>
          <p:cNvPr id="22" name="Google Shape;71;p15">
            <a:extLst>
              <a:ext uri="{FF2B5EF4-FFF2-40B4-BE49-F238E27FC236}">
                <a16:creationId xmlns:a16="http://schemas.microsoft.com/office/drawing/2014/main" id="{32F032BB-D233-4A89-81EF-C7E9899D9571}"/>
              </a:ext>
            </a:extLst>
          </p:cNvPr>
          <p:cNvSpPr txBox="1">
            <a:spLocks/>
          </p:cNvSpPr>
          <p:nvPr/>
        </p:nvSpPr>
        <p:spPr>
          <a:xfrm>
            <a:off x="172885" y="335769"/>
            <a:ext cx="11360800" cy="763600"/>
          </a:xfrm>
          <a:prstGeom prst="rect">
            <a:avLst/>
          </a:prstGeom>
        </p:spPr>
        <p:txBody>
          <a:bodyPr spcFirstLastPara="1" wrap="square" lIns="121900" tIns="121900" rIns="121900" bIns="121900"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GB" sz="3200" kern="0" dirty="0"/>
              <a:t>Dictionary creation using Wikidata</a:t>
            </a:r>
          </a:p>
        </p:txBody>
      </p:sp>
      <p:pic>
        <p:nvPicPr>
          <p:cNvPr id="23" name="Google Shape;73;p15">
            <a:extLst>
              <a:ext uri="{FF2B5EF4-FFF2-40B4-BE49-F238E27FC236}">
                <a16:creationId xmlns:a16="http://schemas.microsoft.com/office/drawing/2014/main" id="{BB15ECF5-3567-49C3-A18B-BF5C98E5193D}"/>
              </a:ext>
            </a:extLst>
          </p:cNvPr>
          <p:cNvPicPr preferRelativeResize="0"/>
          <p:nvPr/>
        </p:nvPicPr>
        <p:blipFill>
          <a:blip r:embed="rId11">
            <a:alphaModFix/>
          </a:blip>
          <a:stretch>
            <a:fillRect/>
          </a:stretch>
        </p:blipFill>
        <p:spPr>
          <a:xfrm>
            <a:off x="10105369" y="5298438"/>
            <a:ext cx="1943532" cy="1004967"/>
          </a:xfrm>
          <a:prstGeom prst="rect">
            <a:avLst/>
          </a:prstGeom>
          <a:noFill/>
          <a:ln>
            <a:noFill/>
          </a:ln>
        </p:spPr>
      </p:pic>
      <p:sp>
        <p:nvSpPr>
          <p:cNvPr id="24" name="Google Shape;74;p15">
            <a:extLst>
              <a:ext uri="{FF2B5EF4-FFF2-40B4-BE49-F238E27FC236}">
                <a16:creationId xmlns:a16="http://schemas.microsoft.com/office/drawing/2014/main" id="{00A7917D-4E9C-48B9-A547-A8A8F59EF32E}"/>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859920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SPARQL Query</a:t>
            </a:r>
            <a:endParaRPr dirty="0"/>
          </a:p>
        </p:txBody>
      </p:sp>
      <p:sp>
        <p:nvSpPr>
          <p:cNvPr id="72" name="Google Shape;72;p15"/>
          <p:cNvSpPr txBox="1">
            <a:spLocks noGrp="1"/>
          </p:cNvSpPr>
          <p:nvPr>
            <p:ph type="body" idx="1"/>
          </p:nvPr>
        </p:nvSpPr>
        <p:spPr>
          <a:xfrm>
            <a:off x="415601" y="1536633"/>
            <a:ext cx="8609865" cy="4555200"/>
          </a:xfrm>
          <a:prstGeom prst="rect">
            <a:avLst/>
          </a:prstGeom>
          <a:solidFill>
            <a:schemeClr val="tx2"/>
          </a:solidFill>
        </p:spPr>
        <p:txBody>
          <a:bodyPr spcFirstLastPara="1" wrap="square" lIns="121900" tIns="121900" rIns="121900" bIns="121900" anchor="t" anchorCtr="0">
            <a:normAutofit fontScale="85000" lnSpcReduction="20000"/>
          </a:bodyPr>
          <a:lstStyle/>
          <a:p>
            <a:pPr marL="152396" indent="0">
              <a:spcBef>
                <a:spcPts val="1600"/>
              </a:spcBef>
              <a:buNone/>
            </a:pPr>
            <a:r>
              <a:rPr lang="en-IN" dirty="0">
                <a:latin typeface="Consolas" panose="020B0609020204030204" pitchFamily="49" charset="0"/>
              </a:rPr>
              <a:t>#diterpenes</a:t>
            </a:r>
          </a:p>
          <a:p>
            <a:pPr marL="152396" indent="0">
              <a:spcBef>
                <a:spcPts val="1600"/>
              </a:spcBef>
              <a:buNone/>
            </a:pPr>
            <a:r>
              <a:rPr lang="en-IN" dirty="0">
                <a:latin typeface="Consolas" panose="020B0609020204030204" pitchFamily="49" charset="0"/>
              </a:rPr>
              <a:t>SELECT ?item ?</a:t>
            </a:r>
            <a:r>
              <a:rPr lang="en-IN" dirty="0" err="1">
                <a:latin typeface="Consolas" panose="020B0609020204030204" pitchFamily="49" charset="0"/>
              </a:rPr>
              <a:t>itemLabel</a:t>
            </a:r>
            <a:r>
              <a:rPr lang="en-IN" dirty="0">
                <a:latin typeface="Consolas" panose="020B0609020204030204" pitchFamily="49" charset="0"/>
              </a:rPr>
              <a:t> </a:t>
            </a:r>
          </a:p>
          <a:p>
            <a:pPr marL="152396" indent="0">
              <a:spcBef>
                <a:spcPts val="1600"/>
              </a:spcBef>
              <a:buNone/>
            </a:pPr>
            <a:r>
              <a:rPr lang="en-IN" dirty="0">
                <a:latin typeface="Consolas" panose="020B0609020204030204" pitchFamily="49" charset="0"/>
              </a:rPr>
              <a:t>WHERE </a:t>
            </a:r>
          </a:p>
          <a:p>
            <a:pPr marL="152396" indent="0">
              <a:spcBef>
                <a:spcPts val="1600"/>
              </a:spcBef>
              <a:buNone/>
            </a:pPr>
            <a:r>
              <a:rPr lang="en-IN" dirty="0">
                <a:latin typeface="Consolas" panose="020B0609020204030204" pitchFamily="49" charset="0"/>
              </a:rPr>
              <a:t>{</a:t>
            </a:r>
          </a:p>
          <a:p>
            <a:pPr marL="152396" indent="0">
              <a:spcBef>
                <a:spcPts val="1600"/>
              </a:spcBef>
              <a:buNone/>
            </a:pPr>
            <a:r>
              <a:rPr lang="en-IN" sz="3800" dirty="0">
                <a:latin typeface="Consolas" panose="020B0609020204030204" pitchFamily="49" charset="0"/>
              </a:rPr>
              <a:t>  ?item wdt:P31 wd:Q59447. # instance of diterpene</a:t>
            </a:r>
          </a:p>
          <a:p>
            <a:pPr marL="152396" indent="0">
              <a:spcBef>
                <a:spcPts val="1600"/>
              </a:spcBef>
              <a:buNone/>
            </a:pPr>
            <a:r>
              <a:rPr lang="en-IN" dirty="0">
                <a:latin typeface="Consolas" panose="020B0609020204030204" pitchFamily="49" charset="0"/>
              </a:rPr>
              <a:t>  SERVICE </a:t>
            </a:r>
            <a:r>
              <a:rPr lang="en-IN" dirty="0" err="1">
                <a:latin typeface="Consolas" panose="020B0609020204030204" pitchFamily="49" charset="0"/>
              </a:rPr>
              <a:t>wikibase:label</a:t>
            </a:r>
            <a:r>
              <a:rPr lang="en-IN" dirty="0">
                <a:latin typeface="Consolas" panose="020B0609020204030204" pitchFamily="49" charset="0"/>
              </a:rPr>
              <a:t> { </a:t>
            </a:r>
            <a:r>
              <a:rPr lang="en-IN" dirty="0" err="1">
                <a:latin typeface="Consolas" panose="020B0609020204030204" pitchFamily="49" charset="0"/>
              </a:rPr>
              <a:t>bd:serviceParam</a:t>
            </a:r>
            <a:r>
              <a:rPr lang="en-IN" dirty="0">
                <a:latin typeface="Consolas" panose="020B0609020204030204" pitchFamily="49" charset="0"/>
              </a:rPr>
              <a:t> </a:t>
            </a:r>
            <a:r>
              <a:rPr lang="en-IN" dirty="0" err="1">
                <a:latin typeface="Consolas" panose="020B0609020204030204" pitchFamily="49" charset="0"/>
              </a:rPr>
              <a:t>wikibase:language</a:t>
            </a:r>
            <a:r>
              <a:rPr lang="en-IN" dirty="0">
                <a:latin typeface="Consolas" panose="020B0609020204030204" pitchFamily="49" charset="0"/>
              </a:rPr>
              <a:t> "[AUTO_LANGUAGE],</a:t>
            </a:r>
            <a:r>
              <a:rPr lang="en-IN" dirty="0" err="1">
                <a:latin typeface="Consolas" panose="020B0609020204030204" pitchFamily="49" charset="0"/>
              </a:rPr>
              <a:t>en</a:t>
            </a:r>
            <a:r>
              <a:rPr lang="en-IN" dirty="0">
                <a:latin typeface="Consolas" panose="020B0609020204030204" pitchFamily="49" charset="0"/>
              </a:rPr>
              <a:t>". } # Helps get the label in your language, if not, then </a:t>
            </a:r>
            <a:r>
              <a:rPr lang="en-IN" dirty="0" err="1">
                <a:latin typeface="Consolas" panose="020B0609020204030204" pitchFamily="49" charset="0"/>
              </a:rPr>
              <a:t>en</a:t>
            </a:r>
            <a:r>
              <a:rPr lang="en-IN" dirty="0">
                <a:latin typeface="Consolas" panose="020B0609020204030204" pitchFamily="49" charset="0"/>
              </a:rPr>
              <a:t> language</a:t>
            </a:r>
          </a:p>
          <a:p>
            <a:pPr marL="152396" indent="0">
              <a:spcBef>
                <a:spcPts val="1600"/>
              </a:spcBef>
              <a:buNone/>
            </a:pPr>
            <a:r>
              <a:rPr lang="en-IN" dirty="0">
                <a:latin typeface="Consolas" panose="020B0609020204030204" pitchFamily="49" charset="0"/>
              </a:rPr>
              <a:t>}</a:t>
            </a:r>
            <a:endParaRPr dirty="0">
              <a:latin typeface="Consolas" panose="020B0609020204030204" pitchFamily="49" charset="0"/>
            </a:endParaRPr>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Rectangle 1">
            <a:extLst>
              <a:ext uri="{FF2B5EF4-FFF2-40B4-BE49-F238E27FC236}">
                <a16:creationId xmlns:a16="http://schemas.microsoft.com/office/drawing/2014/main" id="{F03D7087-EA4A-4B5E-9BB4-E17AB1C29FC3}"/>
              </a:ext>
            </a:extLst>
          </p:cNvPr>
          <p:cNvSpPr>
            <a:spLocks noChangeArrowheads="1"/>
          </p:cNvSpPr>
          <p:nvPr/>
        </p:nvSpPr>
        <p:spPr bwMode="auto">
          <a:xfrm>
            <a:off x="7671206" y="615871"/>
            <a:ext cx="4383572" cy="69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3733" kern="0" dirty="0">
                <a:solidFill>
                  <a:srgbClr val="000000"/>
                </a:solidFill>
                <a:latin typeface="Arial Unicode MS"/>
                <a:cs typeface="Arial"/>
                <a:sym typeface="Arial"/>
                <a:hlinkClick r:id="rId4"/>
              </a:rPr>
              <a:t>https://w.wiki/4HEb</a:t>
            </a:r>
            <a:r>
              <a:rPr lang="en-US" altLang="en-US" sz="2667" kern="0" dirty="0">
                <a:solidFill>
                  <a:srgbClr val="000000"/>
                </a:solidFill>
                <a:latin typeface="Arial"/>
                <a:cs typeface="Arial"/>
                <a:sym typeface="Arial"/>
                <a:hlinkClick r:id="rId4"/>
              </a:rPr>
              <a:t> </a:t>
            </a:r>
            <a:endParaRPr lang="en-US" altLang="en-US" sz="7200"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76421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58FF-9260-427D-B525-D743A7852A3C}"/>
              </a:ext>
            </a:extLst>
          </p:cNvPr>
          <p:cNvSpPr>
            <a:spLocks noGrp="1"/>
          </p:cNvSpPr>
          <p:nvPr>
            <p:ph type="title"/>
          </p:nvPr>
        </p:nvSpPr>
        <p:spPr>
          <a:xfrm>
            <a:off x="633167" y="41658"/>
            <a:ext cx="10515600" cy="1325563"/>
          </a:xfrm>
        </p:spPr>
        <p:txBody>
          <a:bodyPr>
            <a:normAutofit/>
          </a:bodyPr>
          <a:lstStyle/>
          <a:p>
            <a:r>
              <a:rPr lang="en-IN" sz="4800" b="1" dirty="0"/>
              <a:t>Presentation Outline </a:t>
            </a:r>
          </a:p>
        </p:txBody>
      </p:sp>
      <p:sp>
        <p:nvSpPr>
          <p:cNvPr id="3" name="Content Placeholder 2">
            <a:extLst>
              <a:ext uri="{FF2B5EF4-FFF2-40B4-BE49-F238E27FC236}">
                <a16:creationId xmlns:a16="http://schemas.microsoft.com/office/drawing/2014/main" id="{6E767875-D6B8-4302-B838-130FF850FA94}"/>
              </a:ext>
            </a:extLst>
          </p:cNvPr>
          <p:cNvSpPr>
            <a:spLocks noGrp="1"/>
          </p:cNvSpPr>
          <p:nvPr>
            <p:ph idx="1"/>
          </p:nvPr>
        </p:nvSpPr>
        <p:spPr>
          <a:xfrm>
            <a:off x="1046120" y="2189452"/>
            <a:ext cx="6079894" cy="1454338"/>
          </a:xfrm>
        </p:spPr>
        <p:txBody>
          <a:bodyPr>
            <a:normAutofit lnSpcReduction="10000"/>
          </a:bodyPr>
          <a:lstStyle/>
          <a:p>
            <a:r>
              <a:rPr lang="en-IN" dirty="0"/>
              <a:t>Why are we mining plant chemistry?</a:t>
            </a:r>
          </a:p>
          <a:p>
            <a:r>
              <a:rPr lang="en-IN" dirty="0"/>
              <a:t>Overview of the workflow</a:t>
            </a:r>
          </a:p>
          <a:p>
            <a:r>
              <a:rPr lang="en-IN" dirty="0"/>
              <a:t>Introduce KARYA Interns</a:t>
            </a:r>
          </a:p>
          <a:p>
            <a:endParaRPr lang="en-IN" dirty="0"/>
          </a:p>
        </p:txBody>
      </p:sp>
      <p:sp>
        <p:nvSpPr>
          <p:cNvPr id="4" name="Rectangle 3">
            <a:extLst>
              <a:ext uri="{FF2B5EF4-FFF2-40B4-BE49-F238E27FC236}">
                <a16:creationId xmlns:a16="http://schemas.microsoft.com/office/drawing/2014/main" id="{FFD0B978-8830-4713-922D-1DA7222FC601}"/>
              </a:ext>
            </a:extLst>
          </p:cNvPr>
          <p:cNvSpPr/>
          <p:nvPr/>
        </p:nvSpPr>
        <p:spPr>
          <a:xfrm>
            <a:off x="0"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oogle Shape;62;p14">
            <a:extLst>
              <a:ext uri="{FF2B5EF4-FFF2-40B4-BE49-F238E27FC236}">
                <a16:creationId xmlns:a16="http://schemas.microsoft.com/office/drawing/2014/main" id="{0D506CB2-76BB-43BE-814D-751AACDDDC9F}"/>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0AC6BFEC-0BBD-4F12-8336-C88E603068C7}"/>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
        <p:nvSpPr>
          <p:cNvPr id="7" name="TextBox 6">
            <a:extLst>
              <a:ext uri="{FF2B5EF4-FFF2-40B4-BE49-F238E27FC236}">
                <a16:creationId xmlns:a16="http://schemas.microsoft.com/office/drawing/2014/main" id="{FBB317BE-A955-4630-A7A5-6C07D4D589BA}"/>
              </a:ext>
            </a:extLst>
          </p:cNvPr>
          <p:cNvSpPr txBox="1"/>
          <p:nvPr/>
        </p:nvSpPr>
        <p:spPr>
          <a:xfrm>
            <a:off x="1188011" y="4344331"/>
            <a:ext cx="5565227" cy="954107"/>
          </a:xfrm>
          <a:prstGeom prst="rect">
            <a:avLst/>
          </a:prstGeom>
          <a:noFill/>
        </p:spPr>
        <p:txBody>
          <a:bodyPr wrap="square" rtlCol="0">
            <a:spAutoFit/>
          </a:bodyPr>
          <a:lstStyle/>
          <a:p>
            <a:pPr marL="285750" indent="-285750">
              <a:buFontTx/>
              <a:buChar char="-"/>
            </a:pPr>
            <a:r>
              <a:rPr lang="en-IN" sz="2800" dirty="0"/>
              <a:t>Demo the tools</a:t>
            </a:r>
          </a:p>
          <a:p>
            <a:pPr marL="285750" indent="-285750">
              <a:buFontTx/>
              <a:buChar char="-"/>
            </a:pPr>
            <a:r>
              <a:rPr lang="en-IN" sz="2800" dirty="0"/>
              <a:t>Share experience and challenges</a:t>
            </a:r>
          </a:p>
        </p:txBody>
      </p:sp>
      <p:sp>
        <p:nvSpPr>
          <p:cNvPr id="8" name="TextBox 7">
            <a:extLst>
              <a:ext uri="{FF2B5EF4-FFF2-40B4-BE49-F238E27FC236}">
                <a16:creationId xmlns:a16="http://schemas.microsoft.com/office/drawing/2014/main" id="{8B16021F-FCD1-4953-9BE9-094599015782}"/>
              </a:ext>
            </a:extLst>
          </p:cNvPr>
          <p:cNvSpPr txBox="1"/>
          <p:nvPr/>
        </p:nvSpPr>
        <p:spPr>
          <a:xfrm>
            <a:off x="738694" y="1394326"/>
            <a:ext cx="5565226" cy="646331"/>
          </a:xfrm>
          <a:prstGeom prst="rect">
            <a:avLst/>
          </a:prstGeom>
          <a:noFill/>
        </p:spPr>
        <p:txBody>
          <a:bodyPr wrap="square" rtlCol="0">
            <a:spAutoFit/>
          </a:bodyPr>
          <a:lstStyle/>
          <a:p>
            <a:r>
              <a:rPr lang="en-IN" sz="3600" dirty="0"/>
              <a:t>First 5 Min. -- Shweata</a:t>
            </a:r>
          </a:p>
        </p:txBody>
      </p:sp>
      <p:sp>
        <p:nvSpPr>
          <p:cNvPr id="9" name="TextBox 8">
            <a:extLst>
              <a:ext uri="{FF2B5EF4-FFF2-40B4-BE49-F238E27FC236}">
                <a16:creationId xmlns:a16="http://schemas.microsoft.com/office/drawing/2014/main" id="{B244221F-B642-4816-8735-BF5D334B3A8D}"/>
              </a:ext>
            </a:extLst>
          </p:cNvPr>
          <p:cNvSpPr txBox="1"/>
          <p:nvPr/>
        </p:nvSpPr>
        <p:spPr>
          <a:xfrm>
            <a:off x="686312" y="3643790"/>
            <a:ext cx="5669990" cy="646331"/>
          </a:xfrm>
          <a:prstGeom prst="rect">
            <a:avLst/>
          </a:prstGeom>
          <a:noFill/>
        </p:spPr>
        <p:txBody>
          <a:bodyPr wrap="square" rtlCol="0">
            <a:spAutoFit/>
          </a:bodyPr>
          <a:lstStyle/>
          <a:p>
            <a:r>
              <a:rPr lang="en-IN" sz="3600" dirty="0"/>
              <a:t>5 – 17 Min. – KARYA Interns</a:t>
            </a:r>
          </a:p>
        </p:txBody>
      </p:sp>
      <p:sp>
        <p:nvSpPr>
          <p:cNvPr id="11" name="TextBox 10">
            <a:extLst>
              <a:ext uri="{FF2B5EF4-FFF2-40B4-BE49-F238E27FC236}">
                <a16:creationId xmlns:a16="http://schemas.microsoft.com/office/drawing/2014/main" id="{C24AFF5F-EE93-45FC-8E17-87143A7E1A0E}"/>
              </a:ext>
            </a:extLst>
          </p:cNvPr>
          <p:cNvSpPr txBox="1"/>
          <p:nvPr/>
        </p:nvSpPr>
        <p:spPr>
          <a:xfrm>
            <a:off x="686312" y="5463674"/>
            <a:ext cx="5669990" cy="646331"/>
          </a:xfrm>
          <a:prstGeom prst="rect">
            <a:avLst/>
          </a:prstGeom>
          <a:noFill/>
        </p:spPr>
        <p:txBody>
          <a:bodyPr wrap="square" rtlCol="0">
            <a:spAutoFit/>
          </a:bodyPr>
          <a:lstStyle/>
          <a:p>
            <a:r>
              <a:rPr lang="en-IN" sz="3600" dirty="0"/>
              <a:t>16 – 19 Min. – Sum up</a:t>
            </a:r>
          </a:p>
        </p:txBody>
      </p:sp>
    </p:spTree>
    <p:extLst>
      <p:ext uri="{BB962C8B-B14F-4D97-AF65-F5344CB8AC3E}">
        <p14:creationId xmlns:p14="http://schemas.microsoft.com/office/powerpoint/2010/main" val="769703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88EC-667E-49FA-8830-339752707078}"/>
              </a:ext>
            </a:extLst>
          </p:cNvPr>
          <p:cNvSpPr>
            <a:spLocks noGrp="1"/>
          </p:cNvSpPr>
          <p:nvPr>
            <p:ph type="title"/>
          </p:nvPr>
        </p:nvSpPr>
        <p:spPr>
          <a:xfrm>
            <a:off x="0" y="72103"/>
            <a:ext cx="11360800" cy="763600"/>
          </a:xfrm>
        </p:spPr>
        <p:txBody>
          <a:bodyPr/>
          <a:lstStyle/>
          <a:p>
            <a:r>
              <a:rPr lang="en-US" dirty="0"/>
              <a:t>SPARQL Demo</a:t>
            </a:r>
            <a:endParaRPr lang="en-IN" dirty="0"/>
          </a:p>
        </p:txBody>
      </p:sp>
      <p:pic>
        <p:nvPicPr>
          <p:cNvPr id="5" name="Picture 4">
            <a:extLst>
              <a:ext uri="{FF2B5EF4-FFF2-40B4-BE49-F238E27FC236}">
                <a16:creationId xmlns:a16="http://schemas.microsoft.com/office/drawing/2014/main" id="{7295D2D3-B667-4E98-BBB0-75B42DA74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6233"/>
            <a:ext cx="10952555" cy="4780751"/>
          </a:xfrm>
          <a:prstGeom prst="rect">
            <a:avLst/>
          </a:prstGeom>
        </p:spPr>
      </p:pic>
      <p:pic>
        <p:nvPicPr>
          <p:cNvPr id="6" name="Google Shape;73;p15">
            <a:extLst>
              <a:ext uri="{FF2B5EF4-FFF2-40B4-BE49-F238E27FC236}">
                <a16:creationId xmlns:a16="http://schemas.microsoft.com/office/drawing/2014/main" id="{253C0F67-1165-4FD2-8445-39F5937DD5D1}"/>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7" name="Google Shape;74;p15">
            <a:extLst>
              <a:ext uri="{FF2B5EF4-FFF2-40B4-BE49-F238E27FC236}">
                <a16:creationId xmlns:a16="http://schemas.microsoft.com/office/drawing/2014/main" id="{1962F63B-D3B7-4457-A391-BEF0FC6D01F9}"/>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929690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F8D0-C5F8-4C22-9F99-8C004258D970}"/>
              </a:ext>
            </a:extLst>
          </p:cNvPr>
          <p:cNvSpPr>
            <a:spLocks noGrp="1"/>
          </p:cNvSpPr>
          <p:nvPr>
            <p:ph type="title"/>
          </p:nvPr>
        </p:nvSpPr>
        <p:spPr/>
        <p:txBody>
          <a:bodyPr/>
          <a:lstStyle/>
          <a:p>
            <a:r>
              <a:rPr lang="en-IN" dirty="0"/>
              <a:t>SPARQL Results</a:t>
            </a:r>
          </a:p>
        </p:txBody>
      </p:sp>
      <p:sp>
        <p:nvSpPr>
          <p:cNvPr id="3" name="Text Placeholder 2">
            <a:extLst>
              <a:ext uri="{FF2B5EF4-FFF2-40B4-BE49-F238E27FC236}">
                <a16:creationId xmlns:a16="http://schemas.microsoft.com/office/drawing/2014/main" id="{AE46A941-3F18-479D-ADB6-FFA2A796A3D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E290295-2D62-4ADD-8F62-E02046DF1C2B}"/>
              </a:ext>
            </a:extLst>
          </p:cNvPr>
          <p:cNvPicPr>
            <a:picLocks noChangeAspect="1"/>
          </p:cNvPicPr>
          <p:nvPr/>
        </p:nvPicPr>
        <p:blipFill rotWithShape="1">
          <a:blip r:embed="rId2"/>
          <a:srcRect l="884" r="24060" b="55102"/>
          <a:stretch/>
        </p:blipFill>
        <p:spPr>
          <a:xfrm>
            <a:off x="415600" y="1459776"/>
            <a:ext cx="12396665" cy="3217822"/>
          </a:xfrm>
          <a:prstGeom prst="rect">
            <a:avLst/>
          </a:prstGeom>
        </p:spPr>
      </p:pic>
      <p:pic>
        <p:nvPicPr>
          <p:cNvPr id="4" name="Picture 3">
            <a:extLst>
              <a:ext uri="{FF2B5EF4-FFF2-40B4-BE49-F238E27FC236}">
                <a16:creationId xmlns:a16="http://schemas.microsoft.com/office/drawing/2014/main" id="{EB39644A-49A1-FF45-B5D8-3FCCBB1CDE12}"/>
              </a:ext>
            </a:extLst>
          </p:cNvPr>
          <p:cNvPicPr>
            <a:picLocks noChangeAspect="1"/>
          </p:cNvPicPr>
          <p:nvPr/>
        </p:nvPicPr>
        <p:blipFill>
          <a:blip r:embed="rId3"/>
          <a:stretch>
            <a:fillRect/>
          </a:stretch>
        </p:blipFill>
        <p:spPr>
          <a:xfrm>
            <a:off x="9757410" y="2404618"/>
            <a:ext cx="2095500" cy="1536700"/>
          </a:xfrm>
          <a:prstGeom prst="rect">
            <a:avLst/>
          </a:prstGeom>
        </p:spPr>
      </p:pic>
    </p:spTree>
    <p:extLst>
      <p:ext uri="{BB962C8B-B14F-4D97-AF65-F5344CB8AC3E}">
        <p14:creationId xmlns:p14="http://schemas.microsoft.com/office/powerpoint/2010/main" val="1476970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F097-C671-4CC4-9007-763A159062D3}"/>
              </a:ext>
            </a:extLst>
          </p:cNvPr>
          <p:cNvSpPr>
            <a:spLocks noGrp="1"/>
          </p:cNvSpPr>
          <p:nvPr>
            <p:ph type="title"/>
          </p:nvPr>
        </p:nvSpPr>
        <p:spPr/>
        <p:txBody>
          <a:bodyPr>
            <a:normAutofit/>
          </a:bodyPr>
          <a:lstStyle/>
          <a:p>
            <a:r>
              <a:rPr lang="en-IN" dirty="0"/>
              <a:t>SPARQL Endpoint (XML)</a:t>
            </a:r>
          </a:p>
        </p:txBody>
      </p:sp>
      <p:pic>
        <p:nvPicPr>
          <p:cNvPr id="5" name="Picture 4">
            <a:extLst>
              <a:ext uri="{FF2B5EF4-FFF2-40B4-BE49-F238E27FC236}">
                <a16:creationId xmlns:a16="http://schemas.microsoft.com/office/drawing/2014/main" id="{FAA5DA3D-987D-4C82-947E-3095D491E2EB}"/>
              </a:ext>
            </a:extLst>
          </p:cNvPr>
          <p:cNvPicPr>
            <a:picLocks noChangeAspect="1"/>
          </p:cNvPicPr>
          <p:nvPr/>
        </p:nvPicPr>
        <p:blipFill rotWithShape="1">
          <a:blip r:embed="rId2"/>
          <a:srcRect l="1957" t="22843" r="40064" b="48019"/>
          <a:stretch/>
        </p:blipFill>
        <p:spPr>
          <a:xfrm>
            <a:off x="-1" y="2105847"/>
            <a:ext cx="11093741" cy="2844135"/>
          </a:xfrm>
          <a:prstGeom prst="rect">
            <a:avLst/>
          </a:prstGeom>
        </p:spPr>
      </p:pic>
      <p:pic>
        <p:nvPicPr>
          <p:cNvPr id="6" name="Google Shape;73;p15">
            <a:extLst>
              <a:ext uri="{FF2B5EF4-FFF2-40B4-BE49-F238E27FC236}">
                <a16:creationId xmlns:a16="http://schemas.microsoft.com/office/drawing/2014/main" id="{9EFF3F68-9909-417B-81BD-991B5D761409}"/>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 name="Google Shape;74;p15">
            <a:extLst>
              <a:ext uri="{FF2B5EF4-FFF2-40B4-BE49-F238E27FC236}">
                <a16:creationId xmlns:a16="http://schemas.microsoft.com/office/drawing/2014/main" id="{04E02BB9-100E-4517-B523-2430A1D79F99}"/>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8" name="TextBox 7">
            <a:extLst>
              <a:ext uri="{FF2B5EF4-FFF2-40B4-BE49-F238E27FC236}">
                <a16:creationId xmlns:a16="http://schemas.microsoft.com/office/drawing/2014/main" id="{5E7653A3-D7CA-4FE5-A006-254605B87F2B}"/>
              </a:ext>
            </a:extLst>
          </p:cNvPr>
          <p:cNvSpPr txBox="1"/>
          <p:nvPr/>
        </p:nvSpPr>
        <p:spPr>
          <a:xfrm>
            <a:off x="3134130" y="5073125"/>
            <a:ext cx="5441624" cy="502766"/>
          </a:xfrm>
          <a:prstGeom prst="rect">
            <a:avLst/>
          </a:prstGeom>
          <a:noFill/>
        </p:spPr>
        <p:txBody>
          <a:bodyPr wrap="square" rtlCol="0">
            <a:spAutoFit/>
          </a:bodyPr>
          <a:lstStyle/>
          <a:p>
            <a:pPr defTabSz="1219170">
              <a:buClr>
                <a:srgbClr val="000000"/>
              </a:buClr>
            </a:pPr>
            <a:r>
              <a:rPr lang="en-IN" sz="2667" kern="0" dirty="0">
                <a:solidFill>
                  <a:srgbClr val="000000"/>
                </a:solidFill>
                <a:latin typeface="Arial"/>
                <a:cs typeface="Arial"/>
                <a:sym typeface="Arial"/>
              </a:rPr>
              <a:t>These go into the dictionary…</a:t>
            </a:r>
          </a:p>
        </p:txBody>
      </p:sp>
      <p:sp>
        <p:nvSpPr>
          <p:cNvPr id="3" name="TextBox 2">
            <a:extLst>
              <a:ext uri="{FF2B5EF4-FFF2-40B4-BE49-F238E27FC236}">
                <a16:creationId xmlns:a16="http://schemas.microsoft.com/office/drawing/2014/main" id="{5BB5F8DA-DA83-426E-B27C-7A4AE98CD3ED}"/>
              </a:ext>
            </a:extLst>
          </p:cNvPr>
          <p:cNvSpPr txBox="1"/>
          <p:nvPr/>
        </p:nvSpPr>
        <p:spPr>
          <a:xfrm>
            <a:off x="7536426" y="2507226"/>
            <a:ext cx="2212258" cy="369332"/>
          </a:xfrm>
          <a:prstGeom prst="rect">
            <a:avLst/>
          </a:prstGeom>
          <a:noFill/>
        </p:spPr>
        <p:txBody>
          <a:bodyPr wrap="square" rtlCol="0">
            <a:spAutoFit/>
          </a:bodyPr>
          <a:lstStyle/>
          <a:p>
            <a:r>
              <a:rPr lang="en-IN" dirty="0">
                <a:highlight>
                  <a:srgbClr val="FFFF00"/>
                </a:highlight>
              </a:rPr>
              <a:t>Wikidata ID</a:t>
            </a:r>
          </a:p>
        </p:txBody>
      </p:sp>
      <p:sp>
        <p:nvSpPr>
          <p:cNvPr id="4" name="Oval 3">
            <a:extLst>
              <a:ext uri="{FF2B5EF4-FFF2-40B4-BE49-F238E27FC236}">
                <a16:creationId xmlns:a16="http://schemas.microsoft.com/office/drawing/2014/main" id="{16200A24-2BBF-4E5C-B12C-405DCB4ED507}"/>
              </a:ext>
            </a:extLst>
          </p:cNvPr>
          <p:cNvSpPr/>
          <p:nvPr/>
        </p:nvSpPr>
        <p:spPr>
          <a:xfrm>
            <a:off x="7270955" y="2876558"/>
            <a:ext cx="2020529" cy="5524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99091D4-2B9B-4947-AAE4-AA84236CD578}"/>
              </a:ext>
            </a:extLst>
          </p:cNvPr>
          <p:cNvSpPr/>
          <p:nvPr/>
        </p:nvSpPr>
        <p:spPr>
          <a:xfrm>
            <a:off x="4844677" y="3722131"/>
            <a:ext cx="2323039" cy="6581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6833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072F-54AE-4F2A-A371-5EB24DA515FC}"/>
              </a:ext>
            </a:extLst>
          </p:cNvPr>
          <p:cNvSpPr>
            <a:spLocks noGrp="1"/>
          </p:cNvSpPr>
          <p:nvPr>
            <p:ph type="title"/>
          </p:nvPr>
        </p:nvSpPr>
        <p:spPr>
          <a:xfrm>
            <a:off x="415600" y="271633"/>
            <a:ext cx="11360800" cy="763600"/>
          </a:xfrm>
        </p:spPr>
        <p:txBody>
          <a:bodyPr>
            <a:normAutofit/>
          </a:bodyPr>
          <a:lstStyle/>
          <a:p>
            <a:r>
              <a:rPr lang="en-IN" dirty="0"/>
              <a:t>One last step:`</a:t>
            </a:r>
            <a:r>
              <a:rPr lang="en-IN" dirty="0" err="1"/>
              <a:t>ami-dict</a:t>
            </a:r>
            <a:r>
              <a:rPr lang="en-IN" dirty="0"/>
              <a:t>` to convert into dictionary</a:t>
            </a:r>
          </a:p>
        </p:txBody>
      </p:sp>
      <p:sp>
        <p:nvSpPr>
          <p:cNvPr id="3" name="Text Placeholder 2">
            <a:extLst>
              <a:ext uri="{FF2B5EF4-FFF2-40B4-BE49-F238E27FC236}">
                <a16:creationId xmlns:a16="http://schemas.microsoft.com/office/drawing/2014/main" id="{A386EB2E-1AA9-4905-9CEE-C91498FA33EE}"/>
              </a:ext>
            </a:extLst>
          </p:cNvPr>
          <p:cNvSpPr>
            <a:spLocks noGrp="1"/>
          </p:cNvSpPr>
          <p:nvPr>
            <p:ph type="body" idx="1"/>
          </p:nvPr>
        </p:nvSpPr>
        <p:spPr>
          <a:xfrm>
            <a:off x="415600" y="1356967"/>
            <a:ext cx="11776400" cy="2341100"/>
          </a:xfrm>
          <a:solidFill>
            <a:schemeClr val="tx2"/>
          </a:solidFill>
        </p:spPr>
        <p:txBody>
          <a:bodyPr>
            <a:normAutofit fontScale="85000" lnSpcReduction="20000"/>
          </a:bodyPr>
          <a:lstStyle/>
          <a:p>
            <a:pPr marL="152396" indent="0">
              <a:buNone/>
            </a:pPr>
            <a:r>
              <a:rPr lang="en-IN" b="0" i="0" dirty="0">
                <a:solidFill>
                  <a:schemeClr val="tx1"/>
                </a:solidFill>
                <a:effectLst/>
                <a:latin typeface="Consolas" panose="020B0609020204030204" pitchFamily="49" charset="0"/>
              </a:rPr>
              <a:t>D:\diterpene_dictionary&gt;</a:t>
            </a:r>
            <a:r>
              <a:rPr kumimoji="0" lang="en-US" altLang="en-US" b="0" i="0" u="none" strike="noStrike" cap="none" normalizeH="0" baseline="0" dirty="0" err="1">
                <a:ln>
                  <a:noFill/>
                </a:ln>
                <a:solidFill>
                  <a:srgbClr val="1D1C1D"/>
                </a:solidFill>
                <a:effectLst/>
                <a:latin typeface="Consolas" panose="020B0609020204030204" pitchFamily="49" charset="0"/>
              </a:rPr>
              <a:t>amidict</a:t>
            </a:r>
            <a:r>
              <a:rPr kumimoji="0" lang="en-US" altLang="en-US" b="0" i="0" u="none" strike="noStrike" cap="none" normalizeH="0" baseline="0" dirty="0">
                <a:ln>
                  <a:noFill/>
                </a:ln>
                <a:solidFill>
                  <a:srgbClr val="1D1C1D"/>
                </a:solidFill>
                <a:effectLst/>
                <a:latin typeface="Consolas" panose="020B0609020204030204" pitchFamily="49" charset="0"/>
              </a:rPr>
              <a:t> -</a:t>
            </a:r>
            <a:r>
              <a:rPr kumimoji="0" lang="en-US" altLang="en-US" b="0" i="0" u="none" strike="noStrike" cap="none" normalizeH="0" baseline="0" dirty="0" err="1">
                <a:ln>
                  <a:noFill/>
                </a:ln>
                <a:solidFill>
                  <a:srgbClr val="1D1C1D"/>
                </a:solidFill>
                <a:effectLst/>
                <a:latin typeface="Consolas" panose="020B0609020204030204" pitchFamily="49" charset="0"/>
              </a:rPr>
              <a:t>vv</a:t>
            </a:r>
            <a:r>
              <a:rPr kumimoji="0" lang="en-US" altLang="en-US" b="0"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1" i="0" u="none" strike="noStrike" cap="none" normalizeH="0" baseline="0" dirty="0">
                <a:ln>
                  <a:noFill/>
                </a:ln>
                <a:solidFill>
                  <a:srgbClr val="1D1C1D"/>
                </a:solidFill>
                <a:effectLst/>
                <a:latin typeface="Consolas" panose="020B0609020204030204" pitchFamily="49" charset="0"/>
              </a:rPr>
              <a:t>--dictionary diterpenes</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--directory </a:t>
            </a:r>
            <a:r>
              <a:rPr kumimoji="0" lang="en-US" altLang="en-US" b="0" i="0" u="none" strike="noStrike" cap="none" normalizeH="0" baseline="0" dirty="0" err="1">
                <a:ln>
                  <a:noFill/>
                </a:ln>
                <a:solidFill>
                  <a:srgbClr val="1D1C1D"/>
                </a:solidFill>
                <a:effectLst/>
                <a:latin typeface="Consolas" panose="020B0609020204030204" pitchFamily="49" charset="0"/>
              </a:rPr>
              <a:t>ami_terpene_dict</a:t>
            </a:r>
            <a:r>
              <a:rPr kumimoji="0" lang="en-US" altLang="en-US" b="0"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--input </a:t>
            </a:r>
            <a:r>
              <a:rPr kumimoji="0" lang="en-US" altLang="en-US" b="1" i="0" u="none" strike="noStrike" cap="none" normalizeH="0" baseline="0" dirty="0" err="1">
                <a:ln>
                  <a:noFill/>
                </a:ln>
                <a:solidFill>
                  <a:srgbClr val="1D1C1D"/>
                </a:solidFill>
                <a:effectLst/>
                <a:latin typeface="Consolas" panose="020B0609020204030204" pitchFamily="49" charset="0"/>
              </a:rPr>
              <a:t>diterpene_sparql_out.xml</a:t>
            </a:r>
            <a:r>
              <a:rPr kumimoji="0" lang="en-US" altLang="en-US" b="1"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create </a:t>
            </a:r>
            <a:r>
              <a:rPr kumimoji="0" lang="en-US" altLang="en-US" b="1" i="0" u="none" strike="noStrike" cap="none" normalizeH="0" baseline="0" dirty="0">
                <a:ln>
                  <a:noFill/>
                </a:ln>
                <a:solidFill>
                  <a:srgbClr val="1D1C1D"/>
                </a:solidFill>
                <a:effectLst/>
                <a:latin typeface="Consolas" panose="020B0609020204030204" pitchFamily="49" charset="0"/>
              </a:rPr>
              <a:t>--</a:t>
            </a:r>
            <a:r>
              <a:rPr kumimoji="0" lang="en-US" altLang="en-US" b="1" i="0" u="none" strike="noStrike" cap="none" normalizeH="0" baseline="0" dirty="0" err="1">
                <a:ln>
                  <a:noFill/>
                </a:ln>
                <a:solidFill>
                  <a:srgbClr val="1D1C1D"/>
                </a:solidFill>
                <a:effectLst/>
                <a:latin typeface="Consolas" panose="020B0609020204030204" pitchFamily="49" charset="0"/>
              </a:rPr>
              <a:t>informat</a:t>
            </a:r>
            <a:r>
              <a:rPr kumimoji="0" lang="en-US" altLang="en-US" b="1" i="0" u="none" strike="noStrike" cap="none" normalizeH="0" baseline="0" dirty="0">
                <a:ln>
                  <a:noFill/>
                </a:ln>
                <a:solidFill>
                  <a:srgbClr val="1D1C1D"/>
                </a:solidFill>
                <a:effectLst/>
                <a:latin typeface="Consolas" panose="020B0609020204030204" pitchFamily="49" charset="0"/>
              </a:rPr>
              <a:t> </a:t>
            </a:r>
            <a:r>
              <a:rPr kumimoji="0" lang="en-US" altLang="en-US" b="1" i="0" u="none" strike="noStrike" cap="none" normalizeH="0" baseline="0" dirty="0" err="1">
                <a:ln>
                  <a:noFill/>
                </a:ln>
                <a:solidFill>
                  <a:srgbClr val="1D1C1D"/>
                </a:solidFill>
                <a:effectLst/>
                <a:latin typeface="Consolas" panose="020B0609020204030204" pitchFamily="49" charset="0"/>
              </a:rPr>
              <a:t>wikisparqlxml</a:t>
            </a:r>
            <a:r>
              <a:rPr kumimoji="0" lang="en-US" altLang="en-US" b="1"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a:t>
            </a:r>
            <a:r>
              <a:rPr kumimoji="0" lang="en-US" altLang="en-US" b="0" i="0" u="none" strike="noStrike" cap="none" normalizeH="0" baseline="0" dirty="0" err="1">
                <a:ln>
                  <a:noFill/>
                </a:ln>
                <a:solidFill>
                  <a:srgbClr val="1D1C1D"/>
                </a:solidFill>
                <a:effectLst/>
                <a:latin typeface="Consolas" panose="020B0609020204030204" pitchFamily="49" charset="0"/>
              </a:rPr>
              <a:t>sparqlmap</a:t>
            </a:r>
            <a:r>
              <a:rPr kumimoji="0" lang="en-US" altLang="en-US" b="0" i="0" u="none" strike="noStrike" cap="none" normalizeH="0" baseline="0" dirty="0">
                <a:ln>
                  <a:noFill/>
                </a:ln>
                <a:solidFill>
                  <a:srgbClr val="1D1C1D"/>
                </a:solidFill>
                <a:effectLst/>
                <a:latin typeface="Consolas" panose="020B0609020204030204" pitchFamily="49" charset="0"/>
              </a:rPr>
              <a:t>                                 # map SPARQL output to </a:t>
            </a:r>
            <a:r>
              <a:rPr kumimoji="0" lang="en-US" altLang="en-US" b="0" i="0" u="none" strike="noStrike" cap="none" normalizeH="0" baseline="0" dirty="0" err="1">
                <a:ln>
                  <a:noFill/>
                </a:ln>
                <a:solidFill>
                  <a:srgbClr val="1D1C1D"/>
                </a:solidFill>
                <a:effectLst/>
                <a:latin typeface="Consolas" panose="020B0609020204030204" pitchFamily="49" charset="0"/>
              </a:rPr>
              <a:t>AMIDict</a:t>
            </a:r>
            <a:endParaRPr kumimoji="0" lang="en-US" altLang="en-US" b="0" i="0" u="none" strike="noStrike" cap="none" normalizeH="0" baseline="0" dirty="0">
              <a:ln>
                <a:noFill/>
              </a:ln>
              <a:solidFill>
                <a:srgbClr val="1D1C1D"/>
              </a:solidFill>
              <a:effectLst/>
              <a:latin typeface="Consolas" panose="020B0609020204030204" pitchFamily="49" charset="0"/>
            </a:endParaRP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      </a:t>
            </a:r>
            <a:r>
              <a:rPr kumimoji="0" lang="en-US" altLang="en-US" b="1" i="0" u="none" strike="noStrike" cap="none" normalizeH="0" baseline="0" dirty="0">
                <a:ln>
                  <a:noFill/>
                </a:ln>
                <a:solidFill>
                  <a:srgbClr val="1D1C1D"/>
                </a:solidFill>
                <a:effectLst/>
                <a:latin typeface="Consolas" panose="020B0609020204030204" pitchFamily="49" charset="0"/>
              </a:rPr>
              <a:t>wikidataURL=diterpenes</a:t>
            </a:r>
            <a:r>
              <a:rPr kumimoji="0" lang="en-US" altLang="en-US" b="0" i="0" u="none" strike="noStrike" cap="none" normalizeH="0" baseline="0" dirty="0">
                <a:ln>
                  <a:noFill/>
                </a:ln>
                <a:solidFill>
                  <a:srgbClr val="1D1C1D"/>
                </a:solidFill>
                <a:effectLst/>
                <a:latin typeface="Consolas" panose="020B0609020204030204" pitchFamily="49" charset="0"/>
              </a:rPr>
              <a:t>,</a:t>
            </a:r>
          </a:p>
          <a:p>
            <a:pPr marL="152396" indent="0">
              <a:buNone/>
            </a:pPr>
            <a:r>
              <a:rPr kumimoji="0" lang="en-US" altLang="en-US" b="1" i="0" u="none" strike="noStrike" cap="none" normalizeH="0" baseline="0" dirty="0">
                <a:ln>
                  <a:noFill/>
                </a:ln>
                <a:solidFill>
                  <a:srgbClr val="1D1C1D"/>
                </a:solidFill>
                <a:effectLst/>
                <a:latin typeface="Consolas" panose="020B0609020204030204" pitchFamily="49" charset="0"/>
              </a:rPr>
              <a:t>      term=</a:t>
            </a:r>
            <a:r>
              <a:rPr kumimoji="0" lang="en-US" altLang="en-US" b="1" i="0" u="none" strike="noStrike" cap="none" normalizeH="0" baseline="0" dirty="0" err="1">
                <a:ln>
                  <a:noFill/>
                </a:ln>
                <a:solidFill>
                  <a:srgbClr val="1D1C1D"/>
                </a:solidFill>
                <a:effectLst/>
                <a:latin typeface="Consolas" panose="020B0609020204030204" pitchFamily="49" charset="0"/>
              </a:rPr>
              <a:t>diterpenesLabel</a:t>
            </a:r>
            <a:r>
              <a:rPr kumimoji="0" lang="en-US" altLang="en-US" b="0"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a:t>
            </a:r>
            <a:r>
              <a:rPr kumimoji="0" lang="en-US" altLang="en-US" b="0" i="0" u="none" strike="noStrike" cap="none" normalizeH="0" baseline="0" dirty="0" err="1">
                <a:ln>
                  <a:noFill/>
                </a:ln>
                <a:solidFill>
                  <a:srgbClr val="1D1C1D"/>
                </a:solidFill>
                <a:effectLst/>
                <a:latin typeface="Consolas" panose="020B0609020204030204" pitchFamily="49" charset="0"/>
              </a:rPr>
              <a:t>transformName</a:t>
            </a:r>
            <a:r>
              <a:rPr kumimoji="0" lang="en-US" altLang="en-US" b="0" i="0" u="none" strike="noStrike" cap="none" normalizeH="0" baseline="0" dirty="0">
                <a:ln>
                  <a:noFill/>
                </a:ln>
                <a:solidFill>
                  <a:srgbClr val="1D1C1D"/>
                </a:solidFill>
                <a:effectLst/>
                <a:latin typeface="Consolas" panose="020B0609020204030204" pitchFamily="49" charset="0"/>
              </a:rPr>
              <a:t> </a:t>
            </a:r>
            <a:r>
              <a:rPr kumimoji="0" lang="en-US" altLang="en-US" b="0" i="0" u="none" strike="noStrike" cap="none" normalizeH="0" baseline="0" dirty="0" err="1">
                <a:ln>
                  <a:noFill/>
                </a:ln>
                <a:solidFill>
                  <a:srgbClr val="1D1C1D"/>
                </a:solidFill>
                <a:effectLst/>
                <a:latin typeface="Consolas" panose="020B0609020204030204" pitchFamily="49" charset="0"/>
              </a:rPr>
              <a:t>wikidataID</a:t>
            </a:r>
            <a:r>
              <a:rPr kumimoji="0" lang="en-US" altLang="en-US" b="0" i="0" u="none" strike="noStrike" cap="none" normalizeH="0" baseline="0" dirty="0">
                <a:ln>
                  <a:noFill/>
                </a:ln>
                <a:solidFill>
                  <a:srgbClr val="1D1C1D"/>
                </a:solidFill>
                <a:effectLst/>
                <a:latin typeface="Consolas" panose="020B0609020204030204" pitchFamily="49" charset="0"/>
              </a:rPr>
              <a:t>=EXTRACT(wikidataURL,.*/(.*))</a:t>
            </a:r>
            <a:r>
              <a:rPr kumimoji="0" lang="en-US" altLang="en-US" b="0" i="0" u="none" strike="noStrike" cap="none" normalizeH="0" baseline="0" dirty="0">
                <a:ln>
                  <a:noFill/>
                </a:ln>
                <a:solidFill>
                  <a:schemeClr val="tx1"/>
                </a:solidFill>
                <a:effectLst/>
                <a:latin typeface="Consolas" panose="020B0609020204030204" pitchFamily="49" charset="0"/>
              </a:rPr>
              <a:t> </a:t>
            </a:r>
          </a:p>
          <a:p>
            <a:pPr marL="152396" indent="0">
              <a:buNone/>
            </a:pPr>
            <a:endParaRPr lang="en-IN" dirty="0"/>
          </a:p>
        </p:txBody>
      </p:sp>
      <p:pic>
        <p:nvPicPr>
          <p:cNvPr id="4" name="Google Shape;73;p15">
            <a:extLst>
              <a:ext uri="{FF2B5EF4-FFF2-40B4-BE49-F238E27FC236}">
                <a16:creationId xmlns:a16="http://schemas.microsoft.com/office/drawing/2014/main" id="{345FA8F8-1899-425B-8126-F627B6FB81B3}"/>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74;p15">
            <a:extLst>
              <a:ext uri="{FF2B5EF4-FFF2-40B4-BE49-F238E27FC236}">
                <a16:creationId xmlns:a16="http://schemas.microsoft.com/office/drawing/2014/main" id="{4677C39A-CD8B-48DC-AED7-E13C5BBB5BF0}"/>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Graphic 5" descr="Kangaroo">
            <a:extLst>
              <a:ext uri="{FF2B5EF4-FFF2-40B4-BE49-F238E27FC236}">
                <a16:creationId xmlns:a16="http://schemas.microsoft.com/office/drawing/2014/main" id="{B7B8B616-5DE8-433B-BCC4-C21395B5C8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200341" y="4126484"/>
            <a:ext cx="1437523" cy="1374549"/>
          </a:xfrm>
          <a:prstGeom prst="rect">
            <a:avLst/>
          </a:prstGeom>
        </p:spPr>
      </p:pic>
    </p:spTree>
    <p:extLst>
      <p:ext uri="{BB962C8B-B14F-4D97-AF65-F5344CB8AC3E}">
        <p14:creationId xmlns:p14="http://schemas.microsoft.com/office/powerpoint/2010/main" val="3523924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A5E4-27CA-4A71-B992-0D395DC19073}"/>
              </a:ext>
            </a:extLst>
          </p:cNvPr>
          <p:cNvSpPr>
            <a:spLocks noGrp="1"/>
          </p:cNvSpPr>
          <p:nvPr>
            <p:ph type="title"/>
          </p:nvPr>
        </p:nvSpPr>
        <p:spPr/>
        <p:txBody>
          <a:bodyPr/>
          <a:lstStyle/>
          <a:p>
            <a:r>
              <a:rPr lang="en-IN" dirty="0"/>
              <a:t>One last step: </a:t>
            </a:r>
            <a:r>
              <a:rPr lang="en-IN" b="1" dirty="0" err="1">
                <a:latin typeface="Courier New" panose="02070309020205020404" pitchFamily="49" charset="0"/>
                <a:cs typeface="Courier New" panose="02070309020205020404" pitchFamily="49" charset="0"/>
              </a:rPr>
              <a:t>ami-dict</a:t>
            </a:r>
            <a:r>
              <a:rPr lang="en-IN" dirty="0"/>
              <a:t> to convert into dictionary</a:t>
            </a:r>
          </a:p>
        </p:txBody>
      </p:sp>
      <p:sp>
        <p:nvSpPr>
          <p:cNvPr id="3" name="Text Placeholder 2">
            <a:extLst>
              <a:ext uri="{FF2B5EF4-FFF2-40B4-BE49-F238E27FC236}">
                <a16:creationId xmlns:a16="http://schemas.microsoft.com/office/drawing/2014/main" id="{B3D5844E-F676-4550-889A-19D1B460901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C8024F9D-023E-49EA-81BE-7F5B5B368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00" y="1536633"/>
            <a:ext cx="9977052" cy="4864723"/>
          </a:xfrm>
          <a:prstGeom prst="rect">
            <a:avLst/>
          </a:prstGeom>
        </p:spPr>
      </p:pic>
    </p:spTree>
    <p:extLst>
      <p:ext uri="{BB962C8B-B14F-4D97-AF65-F5344CB8AC3E}">
        <p14:creationId xmlns:p14="http://schemas.microsoft.com/office/powerpoint/2010/main" val="1783178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2F38D-2DD2-446D-8780-325A26CEA9EF}"/>
              </a:ext>
            </a:extLst>
          </p:cNvPr>
          <p:cNvSpPr>
            <a:spLocks noGrp="1"/>
          </p:cNvSpPr>
          <p:nvPr>
            <p:ph type="title"/>
          </p:nvPr>
        </p:nvSpPr>
        <p:spPr/>
        <p:txBody>
          <a:bodyPr>
            <a:normAutofit/>
          </a:bodyPr>
          <a:lstStyle/>
          <a:p>
            <a:r>
              <a:rPr lang="en-IN" dirty="0"/>
              <a:t>Final Dictionary!</a:t>
            </a:r>
          </a:p>
        </p:txBody>
      </p:sp>
      <p:pic>
        <p:nvPicPr>
          <p:cNvPr id="7" name="Picture 6">
            <a:extLst>
              <a:ext uri="{FF2B5EF4-FFF2-40B4-BE49-F238E27FC236}">
                <a16:creationId xmlns:a16="http://schemas.microsoft.com/office/drawing/2014/main" id="{368131A7-59B9-436D-A005-63EB17F55301}"/>
              </a:ext>
            </a:extLst>
          </p:cNvPr>
          <p:cNvPicPr>
            <a:picLocks noChangeAspect="1"/>
          </p:cNvPicPr>
          <p:nvPr/>
        </p:nvPicPr>
        <p:blipFill rotWithShape="1">
          <a:blip r:embed="rId2"/>
          <a:srcRect l="1112" b="70243"/>
          <a:stretch/>
        </p:blipFill>
        <p:spPr>
          <a:xfrm>
            <a:off x="67734" y="1480066"/>
            <a:ext cx="11141040" cy="2428257"/>
          </a:xfrm>
          <a:prstGeom prst="rect">
            <a:avLst/>
          </a:prstGeom>
        </p:spPr>
      </p:pic>
      <p:sp>
        <p:nvSpPr>
          <p:cNvPr id="8" name="TextBox 7">
            <a:extLst>
              <a:ext uri="{FF2B5EF4-FFF2-40B4-BE49-F238E27FC236}">
                <a16:creationId xmlns:a16="http://schemas.microsoft.com/office/drawing/2014/main" id="{CC2CE579-7ED3-43C2-984F-95068BCDDBBF}"/>
              </a:ext>
            </a:extLst>
          </p:cNvPr>
          <p:cNvSpPr txBox="1"/>
          <p:nvPr/>
        </p:nvSpPr>
        <p:spPr>
          <a:xfrm>
            <a:off x="2971800" y="5854265"/>
            <a:ext cx="6248400" cy="379656"/>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Ready to go off and annotate the scientific literature!</a:t>
            </a:r>
          </a:p>
        </p:txBody>
      </p:sp>
      <p:cxnSp>
        <p:nvCxnSpPr>
          <p:cNvPr id="13" name="Straight Arrow Connector 12">
            <a:extLst>
              <a:ext uri="{FF2B5EF4-FFF2-40B4-BE49-F238E27FC236}">
                <a16:creationId xmlns:a16="http://schemas.microsoft.com/office/drawing/2014/main" id="{9226AA03-8A09-40C1-A3DF-B65E6F27EF80}"/>
              </a:ext>
            </a:extLst>
          </p:cNvPr>
          <p:cNvCxnSpPr>
            <a:cxnSpLocks/>
            <a:stCxn id="2" idx="2"/>
          </p:cNvCxnSpPr>
          <p:nvPr/>
        </p:nvCxnSpPr>
        <p:spPr>
          <a:xfrm flipH="1">
            <a:off x="2079523" y="1356967"/>
            <a:ext cx="4016477" cy="1666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01B6710-14A3-4D48-8BB1-3D950C4C5CB7}"/>
              </a:ext>
            </a:extLst>
          </p:cNvPr>
          <p:cNvSpPr txBox="1"/>
          <p:nvPr/>
        </p:nvSpPr>
        <p:spPr>
          <a:xfrm>
            <a:off x="6231467" y="890210"/>
            <a:ext cx="2399695" cy="461665"/>
          </a:xfrm>
          <a:prstGeom prst="rect">
            <a:avLst/>
          </a:prstGeom>
          <a:noFill/>
        </p:spPr>
        <p:txBody>
          <a:bodyPr wrap="square" rtlCol="0">
            <a:spAutoFit/>
          </a:bodyPr>
          <a:lstStyle/>
          <a:p>
            <a:pPr defTabSz="1219170">
              <a:buClr>
                <a:srgbClr val="000000"/>
              </a:buClr>
            </a:pPr>
            <a:r>
              <a:rPr lang="en-IN" sz="2400" kern="0" dirty="0">
                <a:solidFill>
                  <a:srgbClr val="000000"/>
                </a:solidFill>
                <a:latin typeface="Arial"/>
                <a:cs typeface="Arial"/>
                <a:sym typeface="Arial"/>
              </a:rPr>
              <a:t>Wikidata ID</a:t>
            </a:r>
          </a:p>
        </p:txBody>
      </p:sp>
      <p:sp>
        <p:nvSpPr>
          <p:cNvPr id="15" name="TextBox 14">
            <a:extLst>
              <a:ext uri="{FF2B5EF4-FFF2-40B4-BE49-F238E27FC236}">
                <a16:creationId xmlns:a16="http://schemas.microsoft.com/office/drawing/2014/main" id="{86750533-0F0A-4B4A-99F7-7BCA02A52A69}"/>
              </a:ext>
            </a:extLst>
          </p:cNvPr>
          <p:cNvSpPr txBox="1"/>
          <p:nvPr/>
        </p:nvSpPr>
        <p:spPr>
          <a:xfrm>
            <a:off x="8079618" y="1501404"/>
            <a:ext cx="2254553" cy="461665"/>
          </a:xfrm>
          <a:prstGeom prst="rect">
            <a:avLst/>
          </a:prstGeom>
          <a:noFill/>
        </p:spPr>
        <p:txBody>
          <a:bodyPr wrap="square" rtlCol="0">
            <a:spAutoFit/>
          </a:bodyPr>
          <a:lstStyle/>
          <a:p>
            <a:pPr defTabSz="1219170">
              <a:buClr>
                <a:srgbClr val="000000"/>
              </a:buClr>
            </a:pPr>
            <a:r>
              <a:rPr lang="en-IN" sz="2400" kern="0" dirty="0">
                <a:solidFill>
                  <a:srgbClr val="000000"/>
                </a:solidFill>
                <a:latin typeface="Arial"/>
                <a:cs typeface="Arial"/>
                <a:sym typeface="Arial"/>
              </a:rPr>
              <a:t>Term</a:t>
            </a:r>
          </a:p>
        </p:txBody>
      </p:sp>
      <p:cxnSp>
        <p:nvCxnSpPr>
          <p:cNvPr id="17" name="Straight Arrow Connector 16">
            <a:extLst>
              <a:ext uri="{FF2B5EF4-FFF2-40B4-BE49-F238E27FC236}">
                <a16:creationId xmlns:a16="http://schemas.microsoft.com/office/drawing/2014/main" id="{17316570-A0A3-4520-86AD-A2B40BA7102C}"/>
              </a:ext>
            </a:extLst>
          </p:cNvPr>
          <p:cNvCxnSpPr>
            <a:cxnSpLocks/>
          </p:cNvCxnSpPr>
          <p:nvPr/>
        </p:nvCxnSpPr>
        <p:spPr>
          <a:xfrm flipH="1">
            <a:off x="6724571" y="1841748"/>
            <a:ext cx="1410140" cy="118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Google Shape;96;p18">
            <a:extLst>
              <a:ext uri="{FF2B5EF4-FFF2-40B4-BE49-F238E27FC236}">
                <a16:creationId xmlns:a16="http://schemas.microsoft.com/office/drawing/2014/main" id="{F56E8979-3A71-4C84-81B9-14438F01AD35}"/>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19" name="Google Shape;97;p18">
            <a:extLst>
              <a:ext uri="{FF2B5EF4-FFF2-40B4-BE49-F238E27FC236}">
                <a16:creationId xmlns:a16="http://schemas.microsoft.com/office/drawing/2014/main" id="{2AEA07C3-513D-4735-BC38-D4AEAD73BF85}"/>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414898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My challenges</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 name="TextBox 5">
            <a:extLst>
              <a:ext uri="{FF2B5EF4-FFF2-40B4-BE49-F238E27FC236}">
                <a16:creationId xmlns:a16="http://schemas.microsoft.com/office/drawing/2014/main" id="{35842181-0A94-42A5-ACE0-E9A0BA8047ED}"/>
              </a:ext>
            </a:extLst>
          </p:cNvPr>
          <p:cNvSpPr txBox="1"/>
          <p:nvPr/>
        </p:nvSpPr>
        <p:spPr>
          <a:xfrm>
            <a:off x="3408064" y="2226511"/>
            <a:ext cx="6697303" cy="1734064"/>
          </a:xfrm>
          <a:prstGeom prst="rect">
            <a:avLst/>
          </a:prstGeom>
          <a:noFill/>
        </p:spPr>
        <p:txBody>
          <a:bodyPr wrap="square">
            <a:spAutoFit/>
          </a:bodyPr>
          <a:lstStyle/>
          <a:p>
            <a:pPr defTabSz="1219170">
              <a:buClr>
                <a:srgbClr val="000000"/>
              </a:buClr>
            </a:pPr>
            <a:r>
              <a:rPr lang="en-IN" sz="2667" kern="0" dirty="0">
                <a:solidFill>
                  <a:srgbClr val="FFFFFF"/>
                </a:solidFill>
                <a:latin typeface="Montserrat Light" panose="00000400000000000000" pitchFamily="2" charset="0"/>
                <a:cs typeface="Arial"/>
                <a:sym typeface="Arial"/>
              </a:rPr>
              <a:t>Java          GitHub   </a:t>
            </a:r>
          </a:p>
          <a:p>
            <a:pPr defTabSz="1219170">
              <a:buClr>
                <a:srgbClr val="000000"/>
              </a:buClr>
            </a:pPr>
            <a:r>
              <a:rPr lang="en-IN" sz="2667" kern="0" dirty="0">
                <a:solidFill>
                  <a:srgbClr val="FFFFFF"/>
                </a:solidFill>
                <a:latin typeface="Montserrat Light" panose="00000400000000000000" pitchFamily="2" charset="0"/>
                <a:cs typeface="Arial"/>
                <a:sym typeface="Arial"/>
              </a:rPr>
              <a:t>EPMC     Command line tools</a:t>
            </a:r>
          </a:p>
          <a:p>
            <a:pPr defTabSz="1219170">
              <a:buClr>
                <a:srgbClr val="000000"/>
              </a:buClr>
            </a:pPr>
            <a:r>
              <a:rPr lang="en-IN" sz="2667" kern="0" dirty="0">
                <a:solidFill>
                  <a:srgbClr val="FFFFFF"/>
                </a:solidFill>
                <a:latin typeface="Montserrat Light" panose="00000400000000000000" pitchFamily="2" charset="0"/>
                <a:cs typeface="Arial"/>
                <a:sym typeface="Arial"/>
              </a:rPr>
              <a:t>Environment variables     </a:t>
            </a:r>
          </a:p>
          <a:p>
            <a:pPr defTabSz="1219170">
              <a:buClr>
                <a:srgbClr val="000000"/>
              </a:buClr>
            </a:pPr>
            <a:r>
              <a:rPr lang="en-IN" sz="2667" kern="0" dirty="0">
                <a:solidFill>
                  <a:srgbClr val="FFFFFF"/>
                </a:solidFill>
                <a:latin typeface="Montserrat Light" panose="00000400000000000000" pitchFamily="2" charset="0"/>
                <a:cs typeface="Arial"/>
                <a:sym typeface="Arial"/>
              </a:rPr>
              <a:t>Collaboration    Wiki …</a:t>
            </a:r>
          </a:p>
        </p:txBody>
      </p:sp>
      <p:sp>
        <p:nvSpPr>
          <p:cNvPr id="3" name="TextBox 2">
            <a:extLst>
              <a:ext uri="{FF2B5EF4-FFF2-40B4-BE49-F238E27FC236}">
                <a16:creationId xmlns:a16="http://schemas.microsoft.com/office/drawing/2014/main" id="{BBC58E38-2E79-4DAA-8CA4-B9AFF861093C}"/>
              </a:ext>
            </a:extLst>
          </p:cNvPr>
          <p:cNvSpPr txBox="1"/>
          <p:nvPr/>
        </p:nvSpPr>
        <p:spPr>
          <a:xfrm>
            <a:off x="260781" y="5209120"/>
            <a:ext cx="3916363" cy="584775"/>
          </a:xfrm>
          <a:prstGeom prst="rect">
            <a:avLst/>
          </a:prstGeom>
          <a:noFill/>
        </p:spPr>
        <p:txBody>
          <a:bodyPr wrap="square" rtlCol="0">
            <a:spAutoFit/>
          </a:bodyPr>
          <a:lstStyle/>
          <a:p>
            <a:pPr defTabSz="1219170">
              <a:buClr>
                <a:srgbClr val="000000"/>
              </a:buClr>
            </a:pPr>
            <a:r>
              <a:rPr lang="en-IN" sz="3200" b="1" kern="0" dirty="0">
                <a:solidFill>
                  <a:srgbClr val="FFFFFF"/>
                </a:solidFill>
                <a:latin typeface="Montserrat Light" panose="00000400000000000000" pitchFamily="2" charset="0"/>
                <a:cs typeface="Arial"/>
                <a:sym typeface="Arial"/>
              </a:rPr>
              <a:t>6 weeks ago</a:t>
            </a:r>
          </a:p>
        </p:txBody>
      </p:sp>
      <p:cxnSp>
        <p:nvCxnSpPr>
          <p:cNvPr id="5" name="Straight Arrow Connector 4">
            <a:extLst>
              <a:ext uri="{FF2B5EF4-FFF2-40B4-BE49-F238E27FC236}">
                <a16:creationId xmlns:a16="http://schemas.microsoft.com/office/drawing/2014/main" id="{DA17F7B7-A01C-46F0-AECE-8883E3B5EE34}"/>
              </a:ext>
            </a:extLst>
          </p:cNvPr>
          <p:cNvCxnSpPr>
            <a:stCxn id="3" idx="3"/>
          </p:cNvCxnSpPr>
          <p:nvPr/>
        </p:nvCxnSpPr>
        <p:spPr>
          <a:xfrm>
            <a:off x="4177144" y="5501508"/>
            <a:ext cx="1918856" cy="15389"/>
          </a:xfrm>
          <a:prstGeom prst="straightConnector1">
            <a:avLst/>
          </a:prstGeom>
          <a:ln w="60325">
            <a:tailEnd type="triangle"/>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CE381801-EC55-4DF3-8E64-2EA9238D56D4}"/>
              </a:ext>
            </a:extLst>
          </p:cNvPr>
          <p:cNvSpPr txBox="1"/>
          <p:nvPr/>
        </p:nvSpPr>
        <p:spPr>
          <a:xfrm>
            <a:off x="6344445" y="5185367"/>
            <a:ext cx="2239308" cy="584775"/>
          </a:xfrm>
          <a:prstGeom prst="rect">
            <a:avLst/>
          </a:prstGeom>
          <a:noFill/>
        </p:spPr>
        <p:txBody>
          <a:bodyPr wrap="square" rtlCol="0">
            <a:spAutoFit/>
          </a:bodyPr>
          <a:lstStyle/>
          <a:p>
            <a:pPr defTabSz="1219170">
              <a:buClr>
                <a:srgbClr val="000000"/>
              </a:buClr>
            </a:pPr>
            <a:r>
              <a:rPr lang="en-IN" sz="3200" b="1" kern="0" dirty="0">
                <a:solidFill>
                  <a:srgbClr val="FFFFFF"/>
                </a:solidFill>
                <a:latin typeface="Montserrat Light" panose="00000400000000000000" pitchFamily="2" charset="0"/>
                <a:cs typeface="Arial"/>
                <a:sym typeface="Arial"/>
              </a:rPr>
              <a:t>Now</a:t>
            </a:r>
          </a:p>
        </p:txBody>
      </p:sp>
      <p:sp>
        <p:nvSpPr>
          <p:cNvPr id="8" name="TextBox 7">
            <a:extLst>
              <a:ext uri="{FF2B5EF4-FFF2-40B4-BE49-F238E27FC236}">
                <a16:creationId xmlns:a16="http://schemas.microsoft.com/office/drawing/2014/main" id="{CFA98640-3B2B-42AC-832D-B930C470A317}"/>
              </a:ext>
            </a:extLst>
          </p:cNvPr>
          <p:cNvSpPr txBox="1"/>
          <p:nvPr/>
        </p:nvSpPr>
        <p:spPr>
          <a:xfrm>
            <a:off x="4177144" y="4884193"/>
            <a:ext cx="2700133" cy="461665"/>
          </a:xfrm>
          <a:prstGeom prst="rect">
            <a:avLst/>
          </a:prstGeom>
          <a:noFill/>
        </p:spPr>
        <p:txBody>
          <a:bodyPr wrap="square" rtlCol="0">
            <a:spAutoFit/>
          </a:bodyPr>
          <a:lstStyle/>
          <a:p>
            <a:pPr defTabSz="1219170">
              <a:buClr>
                <a:srgbClr val="000000"/>
              </a:buClr>
            </a:pPr>
            <a:r>
              <a:rPr lang="en-IN" sz="2400" kern="0" dirty="0">
                <a:solidFill>
                  <a:srgbClr val="FFFFFF"/>
                </a:solidFill>
                <a:latin typeface="Montserrat Light" panose="00000400000000000000" pitchFamily="2" charset="0"/>
                <a:cs typeface="Arial"/>
                <a:sym typeface="Arial"/>
              </a:rPr>
              <a:t>Transition</a:t>
            </a:r>
          </a:p>
        </p:txBody>
      </p:sp>
      <p:sp>
        <p:nvSpPr>
          <p:cNvPr id="9" name="TextBox 8">
            <a:extLst>
              <a:ext uri="{FF2B5EF4-FFF2-40B4-BE49-F238E27FC236}">
                <a16:creationId xmlns:a16="http://schemas.microsoft.com/office/drawing/2014/main" id="{D1A0B4B1-53BC-4B6D-8FCF-EA60A5EC54F6}"/>
              </a:ext>
            </a:extLst>
          </p:cNvPr>
          <p:cNvSpPr txBox="1"/>
          <p:nvPr/>
        </p:nvSpPr>
        <p:spPr>
          <a:xfrm>
            <a:off x="260782" y="5824674"/>
            <a:ext cx="3164591" cy="666977"/>
          </a:xfrm>
          <a:prstGeom prst="rect">
            <a:avLst/>
          </a:prstGeom>
          <a:noFill/>
        </p:spPr>
        <p:txBody>
          <a:bodyPr wrap="square" rtlCol="0">
            <a:spAutoFit/>
          </a:bodyPr>
          <a:lstStyle/>
          <a:p>
            <a:pPr defTabSz="1219170">
              <a:buClr>
                <a:srgbClr val="000000"/>
              </a:buClr>
            </a:pPr>
            <a:r>
              <a:rPr lang="en-IN" sz="1867" kern="0" dirty="0">
                <a:solidFill>
                  <a:srgbClr val="FFFFFF"/>
                </a:solidFill>
                <a:latin typeface="Montserrat Light" panose="00000400000000000000" pitchFamily="2" charset="0"/>
                <a:cs typeface="Arial"/>
                <a:sym typeface="Arial"/>
              </a:rPr>
              <a:t>Very little coding experience</a:t>
            </a:r>
          </a:p>
        </p:txBody>
      </p:sp>
      <p:sp>
        <p:nvSpPr>
          <p:cNvPr id="14" name="TextBox 13">
            <a:extLst>
              <a:ext uri="{FF2B5EF4-FFF2-40B4-BE49-F238E27FC236}">
                <a16:creationId xmlns:a16="http://schemas.microsoft.com/office/drawing/2014/main" id="{2DBFAFDD-04F3-40CD-A510-E00DFEF0DA93}"/>
              </a:ext>
            </a:extLst>
          </p:cNvPr>
          <p:cNvSpPr txBox="1"/>
          <p:nvPr/>
        </p:nvSpPr>
        <p:spPr>
          <a:xfrm>
            <a:off x="5698761" y="5790851"/>
            <a:ext cx="3164591" cy="379656"/>
          </a:xfrm>
          <a:prstGeom prst="rect">
            <a:avLst/>
          </a:prstGeom>
          <a:noFill/>
        </p:spPr>
        <p:txBody>
          <a:bodyPr wrap="square" rtlCol="0">
            <a:spAutoFit/>
          </a:bodyPr>
          <a:lstStyle/>
          <a:p>
            <a:pPr defTabSz="1219170">
              <a:buClr>
                <a:srgbClr val="000000"/>
              </a:buClr>
            </a:pPr>
            <a:r>
              <a:rPr lang="en-IN" sz="1867" kern="0" dirty="0">
                <a:solidFill>
                  <a:srgbClr val="FFFFFF"/>
                </a:solidFill>
                <a:latin typeface="Montserrat Light" panose="00000400000000000000" pitchFamily="2" charset="0"/>
                <a:cs typeface="Arial"/>
                <a:sym typeface="Arial"/>
              </a:rPr>
              <a:t>Basic Python, Java, Git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ctrTitle"/>
          </p:nvPr>
        </p:nvSpPr>
        <p:spPr>
          <a:xfrm>
            <a:off x="415600" y="336200"/>
            <a:ext cx="11360800" cy="1767600"/>
          </a:xfrm>
          <a:prstGeom prst="rect">
            <a:avLst/>
          </a:prstGeom>
        </p:spPr>
        <p:txBody>
          <a:bodyPr spcFirstLastPara="1" wrap="square" lIns="121900" tIns="121900" rIns="121900" bIns="121900" anchor="b" anchorCtr="0">
            <a:normAutofit/>
          </a:bodyPr>
          <a:lstStyle/>
          <a:p>
            <a:pPr algn="l"/>
            <a:r>
              <a:rPr lang="en-GB" dirty="0"/>
              <a:t>Thanks for your attention!</a:t>
            </a:r>
            <a:endParaRPr dirty="0"/>
          </a:p>
        </p:txBody>
      </p:sp>
      <p:sp>
        <p:nvSpPr>
          <p:cNvPr id="95" name="Google Shape;95;p18"/>
          <p:cNvSpPr txBox="1">
            <a:spLocks noGrp="1"/>
          </p:cNvSpPr>
          <p:nvPr>
            <p:ph type="subTitle" idx="1"/>
          </p:nvPr>
        </p:nvSpPr>
        <p:spPr>
          <a:xfrm>
            <a:off x="415600" y="2190969"/>
            <a:ext cx="11270000" cy="582400"/>
          </a:xfrm>
          <a:prstGeom prst="rect">
            <a:avLst/>
          </a:prstGeom>
        </p:spPr>
        <p:txBody>
          <a:bodyPr spcFirstLastPara="1" wrap="square" lIns="121900" tIns="121900" rIns="121900" bIns="121900" anchor="t" anchorCtr="0">
            <a:normAutofit fontScale="85000" lnSpcReduction="20000"/>
          </a:bodyPr>
          <a:lstStyle/>
          <a:p>
            <a:pPr marL="0" indent="0" algn="l"/>
            <a:r>
              <a:rPr lang="en-GB" sz="3067" dirty="0"/>
              <a:t>Useful Links</a:t>
            </a:r>
            <a:endParaRPr sz="3067" dirty="0"/>
          </a:p>
        </p:txBody>
      </p:sp>
      <p:pic>
        <p:nvPicPr>
          <p:cNvPr id="96" name="Google Shape;96;p18"/>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97" name="Google Shape;97;p18"/>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
        <p:nvSpPr>
          <p:cNvPr id="100" name="Google Shape;100;p18"/>
          <p:cNvSpPr txBox="1"/>
          <p:nvPr/>
        </p:nvSpPr>
        <p:spPr>
          <a:xfrm>
            <a:off x="415600" y="3000814"/>
            <a:ext cx="12065381" cy="246217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IN" sz="2400" kern="0" dirty="0">
                <a:solidFill>
                  <a:srgbClr val="FFFFFF"/>
                </a:solidFill>
                <a:latin typeface="Helvetica" pitchFamily="2" charset="0"/>
                <a:cs typeface="Arial"/>
                <a:sym typeface="Arial"/>
                <a:hlinkClick r:id="rId5">
                  <a:extLst>
                    <a:ext uri="{A12FA001-AC4F-418D-AE19-62706E023703}">
                      <ahyp:hlinkClr xmlns:ahyp="http://schemas.microsoft.com/office/drawing/2018/hyperlinkcolor" val="tx"/>
                    </a:ext>
                  </a:extLst>
                </a:hlinkClick>
              </a:rPr>
              <a:t>https://github.com/petermr/openVirus/wiki/openVirus:-SPARQL-queries-of-four-core-dictionaries</a:t>
            </a:r>
            <a:endParaRPr lang="en-IN" sz="2400" kern="0" dirty="0">
              <a:solidFill>
                <a:srgbClr val="FFFFFF"/>
              </a:solidFill>
              <a:latin typeface="Helvetica" pitchFamily="2" charset="0"/>
              <a:cs typeface="Arial"/>
              <a:sym typeface="Arial"/>
            </a:endParaRPr>
          </a:p>
          <a:p>
            <a:pPr defTabSz="1219170">
              <a:buClr>
                <a:srgbClr val="000000"/>
              </a:buClr>
            </a:pPr>
            <a:endParaRPr lang="en-IN" sz="2400" kern="0" dirty="0">
              <a:solidFill>
                <a:srgbClr val="FFFFFF"/>
              </a:solidFill>
              <a:latin typeface="Helvetica" pitchFamily="2" charset="0"/>
              <a:cs typeface="Arial"/>
              <a:sym typeface="Arial"/>
            </a:endParaRPr>
          </a:p>
          <a:p>
            <a:pPr defTabSz="1219170">
              <a:buClr>
                <a:srgbClr val="000000"/>
              </a:buClr>
            </a:pPr>
            <a:r>
              <a:rPr lang="en-IN" sz="2400" kern="0" dirty="0">
                <a:solidFill>
                  <a:srgbClr val="FFFFFF"/>
                </a:solidFill>
                <a:latin typeface="Helvetica" pitchFamily="2" charset="0"/>
                <a:cs typeface="Arial"/>
                <a:sym typeface="Arial"/>
                <a:hlinkClick r:id="rId6">
                  <a:extLst>
                    <a:ext uri="{A12FA001-AC4F-418D-AE19-62706E023703}">
                      <ahyp:hlinkClr xmlns:ahyp="http://schemas.microsoft.com/office/drawing/2018/hyperlinkcolor" val="tx"/>
                    </a:ext>
                  </a:extLst>
                </a:hlinkClick>
              </a:rPr>
              <a:t>https://github.com/petermr/crops/wiki/Zea-mays-TPS-:-Prachi-Singh</a:t>
            </a:r>
            <a:endParaRPr lang="en-IN" sz="2400" kern="0" dirty="0">
              <a:solidFill>
                <a:srgbClr val="FFFFFF"/>
              </a:solidFill>
              <a:latin typeface="Helvetica" pitchFamily="2" charset="0"/>
              <a:cs typeface="Arial"/>
              <a:sym typeface="Arial"/>
            </a:endParaRPr>
          </a:p>
          <a:p>
            <a:pPr defTabSz="1219170">
              <a:buClr>
                <a:srgbClr val="000000"/>
              </a:buClr>
            </a:pPr>
            <a:endParaRPr lang="en-IN" sz="2400" kern="0" dirty="0">
              <a:solidFill>
                <a:srgbClr val="FFFFFF"/>
              </a:solidFill>
              <a:latin typeface="Helvetica" pitchFamily="2" charset="0"/>
              <a:cs typeface="Arial"/>
              <a:sym typeface="Arial"/>
            </a:endParaRPr>
          </a:p>
          <a:p>
            <a:pPr defTabSz="1219170">
              <a:buClr>
                <a:srgbClr val="000000"/>
              </a:buClr>
            </a:pPr>
            <a:r>
              <a:rPr lang="en-IN" sz="2400" kern="0" dirty="0">
                <a:solidFill>
                  <a:srgbClr val="FFFFFF"/>
                </a:solidFill>
                <a:latin typeface="Helvetica" pitchFamily="2" charset="0"/>
                <a:cs typeface="Arial"/>
                <a:sym typeface="Arial"/>
                <a:hlinkClick r:id="rId7">
                  <a:extLst>
                    <a:ext uri="{A12FA001-AC4F-418D-AE19-62706E023703}">
                      <ahyp:hlinkClr xmlns:ahyp="http://schemas.microsoft.com/office/drawing/2018/hyperlinkcolor" val="tx"/>
                    </a:ext>
                  </a:extLst>
                </a:hlinkClick>
              </a:rPr>
              <a:t>https://www.wikidata.org/wiki/Wikidata:SPARQL%2520tutorial</a:t>
            </a:r>
            <a:endParaRPr lang="en-IN" sz="2400" kern="0" dirty="0">
              <a:solidFill>
                <a:srgbClr val="FFFFFF"/>
              </a:solidFill>
              <a:latin typeface="Helvetica" pitchFamily="2" charset="0"/>
              <a:cs typeface="Arial"/>
              <a:sym typeface="Arial"/>
            </a:endParaRPr>
          </a:p>
        </p:txBody>
      </p:sp>
      <p:sp>
        <p:nvSpPr>
          <p:cNvPr id="101" name="Google Shape;101;p18"/>
          <p:cNvSpPr txBox="1"/>
          <p:nvPr/>
        </p:nvSpPr>
        <p:spPr>
          <a:xfrm>
            <a:off x="506367" y="5494433"/>
            <a:ext cx="8822800" cy="69752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GB" sz="1600" kern="0" dirty="0">
                <a:solidFill>
                  <a:srgbClr val="FFFFFF"/>
                </a:solidFill>
                <a:latin typeface="Montserrat Medium"/>
                <a:ea typeface="Montserrat Medium"/>
                <a:cs typeface="Montserrat Medium"/>
                <a:sym typeface="Montserrat Medium"/>
              </a:rPr>
              <a:t>Credits</a:t>
            </a:r>
            <a:endParaRPr sz="1600" kern="0" dirty="0">
              <a:solidFill>
                <a:srgbClr val="FFFFFF"/>
              </a:solidFill>
              <a:latin typeface="Montserrat Medium"/>
              <a:ea typeface="Montserrat Medium"/>
              <a:cs typeface="Montserrat Medium"/>
              <a:sym typeface="Montserrat Medium"/>
            </a:endParaRPr>
          </a:p>
          <a:p>
            <a:pPr defTabSz="1219170">
              <a:buClr>
                <a:srgbClr val="000000"/>
              </a:buClr>
            </a:pPr>
            <a:r>
              <a:rPr lang="en-GB" sz="1333" kern="0" dirty="0" err="1">
                <a:solidFill>
                  <a:srgbClr val="FFFFFF"/>
                </a:solidFill>
                <a:latin typeface="Montserrat Light"/>
                <a:ea typeface="Montserrat Light"/>
                <a:cs typeface="Montserrat Light"/>
                <a:sym typeface="Montserrat Light"/>
              </a:rPr>
              <a:t>OpenVirus</a:t>
            </a:r>
            <a:r>
              <a:rPr lang="en-GB" sz="1333" kern="0" dirty="0">
                <a:solidFill>
                  <a:srgbClr val="FFFFFF"/>
                </a:solidFill>
                <a:latin typeface="Montserrat Light"/>
                <a:ea typeface="Montserrat Light"/>
                <a:cs typeface="Montserrat Light"/>
                <a:sym typeface="Montserrat Light"/>
              </a:rPr>
              <a:t> and </a:t>
            </a:r>
            <a:r>
              <a:rPr lang="en-GB" sz="1333" kern="0" dirty="0" err="1">
                <a:solidFill>
                  <a:srgbClr val="FFFFFF"/>
                </a:solidFill>
                <a:latin typeface="Montserrat Light"/>
                <a:ea typeface="Montserrat Light"/>
                <a:cs typeface="Montserrat Light"/>
                <a:sym typeface="Montserrat Light"/>
              </a:rPr>
              <a:t>CEVOpen</a:t>
            </a:r>
            <a:r>
              <a:rPr lang="en-GB" sz="1333" kern="0" dirty="0">
                <a:solidFill>
                  <a:srgbClr val="FFFFFF"/>
                </a:solidFill>
                <a:latin typeface="Montserrat Light"/>
                <a:ea typeface="Montserrat Light"/>
                <a:cs typeface="Montserrat Light"/>
                <a:sym typeface="Montserrat Light"/>
              </a:rPr>
              <a:t> Team</a:t>
            </a:r>
            <a:endParaRPr sz="1333" kern="0" dirty="0">
              <a:solidFill>
                <a:srgbClr val="FFFFFF"/>
              </a:solidFill>
              <a:latin typeface="Montserrat Light"/>
              <a:ea typeface="Montserrat Light"/>
              <a:cs typeface="Montserrat Light"/>
              <a:sym typeface="Montserrat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961A9A65-A8F1-49A8-8597-D0784D6CA84C}"/>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1" name="Picture 10">
            <a:extLst>
              <a:ext uri="{FF2B5EF4-FFF2-40B4-BE49-F238E27FC236}">
                <a16:creationId xmlns:a16="http://schemas.microsoft.com/office/drawing/2014/main" id="{5EA685F4-21EB-4A2F-A87C-5F76DAA83E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AA6BD766-6298-4EAD-950B-0938B4429E6E}"/>
              </a:ext>
            </a:extLst>
          </p:cNvPr>
          <p:cNvSpPr txBox="1"/>
          <p:nvPr/>
        </p:nvSpPr>
        <p:spPr>
          <a:xfrm>
            <a:off x="224727" y="2331431"/>
            <a:ext cx="2723347" cy="1200329"/>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Tree>
    <p:extLst>
      <p:ext uri="{BB962C8B-B14F-4D97-AF65-F5344CB8AC3E}">
        <p14:creationId xmlns:p14="http://schemas.microsoft.com/office/powerpoint/2010/main" val="265678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EC976-C757-4C24-BBF3-F28E0DB05616}"/>
              </a:ext>
            </a:extLst>
          </p:cNvPr>
          <p:cNvSpPr txBox="1"/>
          <p:nvPr/>
        </p:nvSpPr>
        <p:spPr>
          <a:xfrm>
            <a:off x="3237020" y="2102520"/>
            <a:ext cx="4109711" cy="2585323"/>
          </a:xfrm>
          <a:prstGeom prst="rect">
            <a:avLst/>
          </a:prstGeom>
          <a:noFill/>
        </p:spPr>
        <p:txBody>
          <a:bodyPr wrap="square" rtlCol="0">
            <a:spAutoFit/>
          </a:bodyPr>
          <a:lstStyle/>
          <a:p>
            <a:pPr defTabSz="1219170">
              <a:buClr>
                <a:srgbClr val="000000"/>
              </a:buClr>
            </a:pPr>
            <a:r>
              <a:rPr lang="en-IN" sz="5400" kern="0" dirty="0">
                <a:latin typeface="Arial"/>
                <a:cs typeface="Arial"/>
                <a:sym typeface="Arial"/>
              </a:rPr>
              <a:t>Next up: Anjali </a:t>
            </a:r>
            <a:r>
              <a:rPr lang="en-IN" sz="5400" kern="0" dirty="0" err="1">
                <a:latin typeface="Montserrat Medium"/>
                <a:ea typeface="Montserrat Medium"/>
                <a:cs typeface="Montserrat Medium"/>
                <a:sym typeface="Montserrat Medium"/>
              </a:rPr>
              <a:t>Shekhawat</a:t>
            </a:r>
            <a:endParaRPr lang="en-IN" sz="5400" kern="0" dirty="0">
              <a:latin typeface="Arial"/>
              <a:cs typeface="Arial"/>
              <a:sym typeface="Arial"/>
            </a:endParaRPr>
          </a:p>
        </p:txBody>
      </p:sp>
      <p:pic>
        <p:nvPicPr>
          <p:cNvPr id="4" name="Google Shape;96;p18">
            <a:extLst>
              <a:ext uri="{FF2B5EF4-FFF2-40B4-BE49-F238E27FC236}">
                <a16:creationId xmlns:a16="http://schemas.microsoft.com/office/drawing/2014/main" id="{00CFE95F-BBB2-4BC1-AF71-B359C50F7043}"/>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97;p18">
            <a:extLst>
              <a:ext uri="{FF2B5EF4-FFF2-40B4-BE49-F238E27FC236}">
                <a16:creationId xmlns:a16="http://schemas.microsoft.com/office/drawing/2014/main" id="{8E41C0B8-7411-4570-BF0C-205903C4BDB5}"/>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8" name="Graphic 7" descr="End">
            <a:extLst>
              <a:ext uri="{FF2B5EF4-FFF2-40B4-BE49-F238E27FC236}">
                <a16:creationId xmlns:a16="http://schemas.microsoft.com/office/drawing/2014/main" id="{86E85831-C7D4-45D8-BF02-99387F1E5F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9332" y="1458587"/>
            <a:ext cx="2464676" cy="2464676"/>
          </a:xfrm>
          <a:prstGeom prst="rect">
            <a:avLst/>
          </a:prstGeom>
        </p:spPr>
      </p:pic>
    </p:spTree>
    <p:extLst>
      <p:ext uri="{BB962C8B-B14F-4D97-AF65-F5344CB8AC3E}">
        <p14:creationId xmlns:p14="http://schemas.microsoft.com/office/powerpoint/2010/main" val="1737977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244EFF-51E4-482D-A51A-BFE77CECCF94}"/>
              </a:ext>
            </a:extLst>
          </p:cNvPr>
          <p:cNvSpPr txBox="1"/>
          <p:nvPr/>
        </p:nvSpPr>
        <p:spPr>
          <a:xfrm>
            <a:off x="745284" y="146803"/>
            <a:ext cx="553064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rPr>
              <a:t>Why Plant Chemistry? </a:t>
            </a:r>
          </a:p>
        </p:txBody>
      </p:sp>
      <p:sp>
        <p:nvSpPr>
          <p:cNvPr id="3" name="TextBox 2">
            <a:extLst>
              <a:ext uri="{FF2B5EF4-FFF2-40B4-BE49-F238E27FC236}">
                <a16:creationId xmlns:a16="http://schemas.microsoft.com/office/drawing/2014/main" id="{665CB1C0-1DD6-420B-AE4F-9598E7700810}"/>
              </a:ext>
            </a:extLst>
          </p:cNvPr>
          <p:cNvSpPr txBox="1"/>
          <p:nvPr/>
        </p:nvSpPr>
        <p:spPr>
          <a:xfrm>
            <a:off x="2802448" y="907744"/>
            <a:ext cx="74188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“Plants are better chemists than we are!“</a:t>
            </a:r>
          </a:p>
        </p:txBody>
      </p:sp>
      <p:sp>
        <p:nvSpPr>
          <p:cNvPr id="5" name="TextBox 4">
            <a:extLst>
              <a:ext uri="{FF2B5EF4-FFF2-40B4-BE49-F238E27FC236}">
                <a16:creationId xmlns:a16="http://schemas.microsoft.com/office/drawing/2014/main" id="{E7658BF1-0D9D-4ED3-890C-9CEF598850D9}"/>
              </a:ext>
            </a:extLst>
          </p:cNvPr>
          <p:cNvSpPr txBox="1"/>
          <p:nvPr/>
        </p:nvSpPr>
        <p:spPr>
          <a:xfrm>
            <a:off x="582208" y="3921987"/>
            <a:ext cx="253186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TERPENES!</a:t>
            </a:r>
          </a:p>
        </p:txBody>
      </p:sp>
      <p:sp>
        <p:nvSpPr>
          <p:cNvPr id="6" name="TextBox 5">
            <a:extLst>
              <a:ext uri="{FF2B5EF4-FFF2-40B4-BE49-F238E27FC236}">
                <a16:creationId xmlns:a16="http://schemas.microsoft.com/office/drawing/2014/main" id="{4E8E00C1-1733-4662-B98C-1D28067D89F4}"/>
              </a:ext>
            </a:extLst>
          </p:cNvPr>
          <p:cNvSpPr txBox="1"/>
          <p:nvPr/>
        </p:nvSpPr>
        <p:spPr>
          <a:xfrm>
            <a:off x="695421" y="1523176"/>
            <a:ext cx="621008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Plants use chemicals to: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communicate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Defend and resist disease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Attract pollinators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And for literally everything else!</a:t>
            </a:r>
          </a:p>
        </p:txBody>
      </p:sp>
      <p:pic>
        <p:nvPicPr>
          <p:cNvPr id="13" name="Picture 12">
            <a:extLst>
              <a:ext uri="{FF2B5EF4-FFF2-40B4-BE49-F238E27FC236}">
                <a16:creationId xmlns:a16="http://schemas.microsoft.com/office/drawing/2014/main" id="{57810ACB-880F-427B-99B1-86CD2AACEB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8062" y="3845043"/>
            <a:ext cx="2250745" cy="1569660"/>
          </a:xfrm>
          <a:prstGeom prst="rect">
            <a:avLst/>
          </a:prstGeom>
        </p:spPr>
      </p:pic>
      <p:sp>
        <p:nvSpPr>
          <p:cNvPr id="4" name="TextBox 3">
            <a:extLst>
              <a:ext uri="{FF2B5EF4-FFF2-40B4-BE49-F238E27FC236}">
                <a16:creationId xmlns:a16="http://schemas.microsoft.com/office/drawing/2014/main" id="{9FF20486-4C77-4F7B-97DF-3658F46C05BB}"/>
              </a:ext>
            </a:extLst>
          </p:cNvPr>
          <p:cNvSpPr txBox="1"/>
          <p:nvPr/>
        </p:nvSpPr>
        <p:spPr>
          <a:xfrm>
            <a:off x="958261" y="4528919"/>
            <a:ext cx="5537029"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&gt;20000 compounds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All have same starter molecule</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Based on what enzymes acts on the starting molecules the final product is different</a:t>
            </a:r>
          </a:p>
        </p:txBody>
      </p:sp>
      <p:sp>
        <p:nvSpPr>
          <p:cNvPr id="28" name="Rectangle 27">
            <a:extLst>
              <a:ext uri="{FF2B5EF4-FFF2-40B4-BE49-F238E27FC236}">
                <a16:creationId xmlns:a16="http://schemas.microsoft.com/office/drawing/2014/main" id="{487954C8-D336-48B4-9E6E-65E3DD59B9EE}"/>
              </a:ext>
            </a:extLst>
          </p:cNvPr>
          <p:cNvSpPr/>
          <p:nvPr/>
        </p:nvSpPr>
        <p:spPr>
          <a:xfrm>
            <a:off x="11567000"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3DD84D9C-FB4F-4084-B3BC-8CC499FC2EF3}"/>
              </a:ext>
            </a:extLst>
          </p:cNvPr>
          <p:cNvCxnSpPr>
            <a:cxnSpLocks/>
          </p:cNvCxnSpPr>
          <p:nvPr/>
        </p:nvCxnSpPr>
        <p:spPr>
          <a:xfrm flipV="1">
            <a:off x="-27226" y="897798"/>
            <a:ext cx="11647543" cy="25218"/>
          </a:xfrm>
          <a:prstGeom prst="line">
            <a:avLst/>
          </a:prstGeom>
          <a:ln w="539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C2C913AA-9FFB-41EB-8036-913DB5001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4689" y="3845043"/>
            <a:ext cx="2250745" cy="1606469"/>
          </a:xfrm>
          <a:prstGeom prst="rect">
            <a:avLst/>
          </a:prstGeom>
        </p:spPr>
      </p:pic>
      <p:sp>
        <p:nvSpPr>
          <p:cNvPr id="35" name="TextBox 34">
            <a:extLst>
              <a:ext uri="{FF2B5EF4-FFF2-40B4-BE49-F238E27FC236}">
                <a16:creationId xmlns:a16="http://schemas.microsoft.com/office/drawing/2014/main" id="{FB1BF0C3-03BF-441E-97FD-51DFD282163C}"/>
              </a:ext>
            </a:extLst>
          </p:cNvPr>
          <p:cNvSpPr txBox="1"/>
          <p:nvPr/>
        </p:nvSpPr>
        <p:spPr>
          <a:xfrm>
            <a:off x="6556969" y="3271737"/>
            <a:ext cx="177531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Aromatic!</a:t>
            </a:r>
          </a:p>
        </p:txBody>
      </p:sp>
      <p:pic>
        <p:nvPicPr>
          <p:cNvPr id="37" name="Graphic 36" descr="Cell Tower">
            <a:extLst>
              <a:ext uri="{FF2B5EF4-FFF2-40B4-BE49-F238E27FC236}">
                <a16:creationId xmlns:a16="http://schemas.microsoft.com/office/drawing/2014/main" id="{135D6775-3C72-404B-A61D-830823B4F3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690" y="1994406"/>
            <a:ext cx="914400" cy="914400"/>
          </a:xfrm>
          <a:prstGeom prst="rect">
            <a:avLst/>
          </a:prstGeom>
        </p:spPr>
      </p:pic>
      <p:pic>
        <p:nvPicPr>
          <p:cNvPr id="39" name="Graphic 38" descr="Plant">
            <a:extLst>
              <a:ext uri="{FF2B5EF4-FFF2-40B4-BE49-F238E27FC236}">
                <a16:creationId xmlns:a16="http://schemas.microsoft.com/office/drawing/2014/main" id="{D0D119FF-F430-4DE4-98CD-6977E81C6B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80890" y="1967666"/>
            <a:ext cx="914400" cy="914400"/>
          </a:xfrm>
          <a:prstGeom prst="rect">
            <a:avLst/>
          </a:prstGeom>
        </p:spPr>
      </p:pic>
      <p:pic>
        <p:nvPicPr>
          <p:cNvPr id="41" name="Picture 40">
            <a:extLst>
              <a:ext uri="{FF2B5EF4-FFF2-40B4-BE49-F238E27FC236}">
                <a16:creationId xmlns:a16="http://schemas.microsoft.com/office/drawing/2014/main" id="{B3315990-D006-4157-B4FA-36A9B837E8C2}"/>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29712" t="16448"/>
          <a:stretch/>
        </p:blipFill>
        <p:spPr>
          <a:xfrm>
            <a:off x="9353129" y="1806654"/>
            <a:ext cx="1791892" cy="1420035"/>
          </a:xfrm>
          <a:prstGeom prst="rect">
            <a:avLst/>
          </a:prstGeom>
        </p:spPr>
      </p:pic>
      <p:pic>
        <p:nvPicPr>
          <p:cNvPr id="48" name="Picture 47">
            <a:extLst>
              <a:ext uri="{FF2B5EF4-FFF2-40B4-BE49-F238E27FC236}">
                <a16:creationId xmlns:a16="http://schemas.microsoft.com/office/drawing/2014/main" id="{AE88667B-07CC-46F8-8294-E7B2EA16FAE8}"/>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19129" t="-2377" r="2996" b="18163"/>
          <a:stretch/>
        </p:blipFill>
        <p:spPr>
          <a:xfrm>
            <a:off x="7376658" y="1783720"/>
            <a:ext cx="1775319" cy="1439876"/>
          </a:xfrm>
          <a:prstGeom prst="rect">
            <a:avLst/>
          </a:prstGeom>
        </p:spPr>
      </p:pic>
      <p:sp>
        <p:nvSpPr>
          <p:cNvPr id="49" name="TextBox 48">
            <a:extLst>
              <a:ext uri="{FF2B5EF4-FFF2-40B4-BE49-F238E27FC236}">
                <a16:creationId xmlns:a16="http://schemas.microsoft.com/office/drawing/2014/main" id="{5500B78B-9986-4009-A084-708B0C1A6450}"/>
              </a:ext>
            </a:extLst>
          </p:cNvPr>
          <p:cNvSpPr txBox="1"/>
          <p:nvPr/>
        </p:nvSpPr>
        <p:spPr>
          <a:xfrm>
            <a:off x="4886272" y="4629873"/>
            <a:ext cx="32512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E3DF85A-8A19-43F4-93E2-F1268563D76D}"/>
              </a:ext>
            </a:extLst>
          </p:cNvPr>
          <p:cNvSpPr txBox="1"/>
          <p:nvPr/>
        </p:nvSpPr>
        <p:spPr>
          <a:xfrm>
            <a:off x="6669998" y="3921987"/>
            <a:ext cx="2147690" cy="369332"/>
          </a:xfrm>
          <a:prstGeom prst="rect">
            <a:avLst/>
          </a:prstGeom>
          <a:noFill/>
        </p:spPr>
        <p:txBody>
          <a:bodyPr wrap="square" rtlCol="0">
            <a:spAutoFit/>
          </a:bodyPr>
          <a:lstStyle/>
          <a:p>
            <a:r>
              <a:rPr lang="en-US" dirty="0">
                <a:highlight>
                  <a:srgbClr val="FFFF00"/>
                </a:highlight>
              </a:rPr>
              <a:t>Mint </a:t>
            </a:r>
            <a:r>
              <a:rPr lang="hi-IN" b="0" i="0" dirty="0">
                <a:solidFill>
                  <a:srgbClr val="202122"/>
                </a:solidFill>
                <a:effectLst/>
                <a:highlight>
                  <a:srgbClr val="FFFF00"/>
                </a:highlight>
                <a:latin typeface="Arial" panose="020B0604020202020204" pitchFamily="34" charset="0"/>
              </a:rPr>
              <a:t>पुदिना</a:t>
            </a:r>
            <a:r>
              <a:rPr lang="en-US" b="0" i="0" dirty="0">
                <a:solidFill>
                  <a:srgbClr val="202122"/>
                </a:solidFill>
                <a:effectLst/>
                <a:highlight>
                  <a:srgbClr val="FFFF00"/>
                </a:highlight>
                <a:latin typeface="Arial" panose="020B0604020202020204" pitchFamily="34" charset="0"/>
              </a:rPr>
              <a:t> </a:t>
            </a:r>
            <a:r>
              <a:rPr lang="kn-IN" b="0" i="0" dirty="0">
                <a:solidFill>
                  <a:srgbClr val="202122"/>
                </a:solidFill>
                <a:effectLst/>
                <a:highlight>
                  <a:srgbClr val="FFFF00"/>
                </a:highlight>
                <a:latin typeface="Arial" panose="020B0604020202020204" pitchFamily="34" charset="0"/>
              </a:rPr>
              <a:t>ಪುದಿನ</a:t>
            </a:r>
            <a:endParaRPr lang="en-IN" dirty="0">
              <a:highlight>
                <a:srgbClr val="FFFF00"/>
              </a:highlight>
            </a:endParaRPr>
          </a:p>
        </p:txBody>
      </p:sp>
    </p:spTree>
    <p:extLst>
      <p:ext uri="{BB962C8B-B14F-4D97-AF65-F5344CB8AC3E}">
        <p14:creationId xmlns:p14="http://schemas.microsoft.com/office/powerpoint/2010/main" val="420192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1047400"/>
            <a:ext cx="11360800" cy="1767600"/>
          </a:xfrm>
          <a:prstGeom prst="rect">
            <a:avLst/>
          </a:prstGeom>
        </p:spPr>
        <p:txBody>
          <a:bodyPr spcFirstLastPara="1" wrap="square" lIns="121900" tIns="121900" rIns="121900" bIns="121900" anchor="b" anchorCtr="0">
            <a:normAutofit fontScale="90000"/>
          </a:bodyPr>
          <a:lstStyle/>
          <a:p>
            <a:pPr algn="l"/>
            <a:r>
              <a:rPr lang="en-GB" dirty="0"/>
              <a:t>Creating Dictionaries from scientific literature</a:t>
            </a:r>
            <a:endParaRPr dirty="0"/>
          </a:p>
        </p:txBody>
      </p:sp>
      <p:sp>
        <p:nvSpPr>
          <p:cNvPr id="61" name="Google Shape;61;p14"/>
          <p:cNvSpPr txBox="1">
            <a:spLocks noGrp="1"/>
          </p:cNvSpPr>
          <p:nvPr>
            <p:ph type="subTitle" idx="1"/>
          </p:nvPr>
        </p:nvSpPr>
        <p:spPr>
          <a:xfrm>
            <a:off x="415600" y="2864433"/>
            <a:ext cx="7622271" cy="1056800"/>
          </a:xfrm>
          <a:prstGeom prst="rect">
            <a:avLst/>
          </a:prstGeom>
        </p:spPr>
        <p:txBody>
          <a:bodyPr spcFirstLastPara="1" wrap="square" lIns="121900" tIns="121900" rIns="121900" bIns="121900" anchor="t" anchorCtr="0">
            <a:normAutofit/>
          </a:bodyPr>
          <a:lstStyle/>
          <a:p>
            <a:pPr marL="0" indent="0" algn="l"/>
            <a:r>
              <a:rPr lang="en-IN" dirty="0"/>
              <a:t>Enhanced with Wikidata</a:t>
            </a:r>
            <a:endParaRPr dirty="0"/>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6" name="Google Shape;66;p14"/>
          <p:cNvSpPr txBox="1"/>
          <p:nvPr/>
        </p:nvSpPr>
        <p:spPr>
          <a:xfrm>
            <a:off x="784600" y="4127034"/>
            <a:ext cx="6578101" cy="123106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IN" sz="3733" kern="0" dirty="0">
                <a:solidFill>
                  <a:srgbClr val="FFFFFF"/>
                </a:solidFill>
                <a:latin typeface="Montserrat Medium"/>
                <a:ea typeface="Montserrat Medium"/>
                <a:cs typeface="Montserrat Medium"/>
                <a:sym typeface="Montserrat Medium"/>
              </a:rPr>
              <a:t>Anjali </a:t>
            </a:r>
            <a:r>
              <a:rPr lang="en-IN" sz="3733" kern="0" dirty="0" err="1">
                <a:solidFill>
                  <a:srgbClr val="FFFFFF"/>
                </a:solidFill>
                <a:latin typeface="Montserrat Medium"/>
                <a:ea typeface="Montserrat Medium"/>
                <a:cs typeface="Montserrat Medium"/>
                <a:sym typeface="Montserrat Medium"/>
              </a:rPr>
              <a:t>Shekhawat</a:t>
            </a:r>
            <a:endParaRPr sz="3733" kern="0" dirty="0">
              <a:solidFill>
                <a:srgbClr val="FFFFFF"/>
              </a:solidFill>
              <a:latin typeface="Montserrat Medium"/>
              <a:ea typeface="Montserrat Medium"/>
              <a:cs typeface="Montserrat Medium"/>
              <a:sym typeface="Montserrat Medium"/>
            </a:endParaRPr>
          </a:p>
          <a:p>
            <a:pPr defTabSz="1219170">
              <a:buClr>
                <a:srgbClr val="000000"/>
              </a:buClr>
            </a:pPr>
            <a:r>
              <a:rPr lang="en-IN" sz="2667" kern="0" dirty="0">
                <a:solidFill>
                  <a:srgbClr val="FFFFFF"/>
                </a:solidFill>
                <a:latin typeface="Montserrat Light"/>
                <a:ea typeface="Montserrat Light"/>
                <a:cs typeface="Montserrat Light"/>
                <a:sym typeface="Montserrat Light"/>
              </a:rPr>
              <a:t>KARYA Intern</a:t>
            </a:r>
            <a:endParaRPr sz="2667"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4A771D71-116C-4D5E-8379-2A00317490B8}"/>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1047" t="964" r="12005" b="-964"/>
          <a:stretch/>
        </p:blipFill>
        <p:spPr>
          <a:xfrm>
            <a:off x="5521802" y="4344332"/>
            <a:ext cx="1488906" cy="1451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CA673F97-AE43-45CA-A933-D8F7E215766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623" t="12137" r="14936" b="-12137"/>
          <a:stretch/>
        </p:blipFill>
        <p:spPr>
          <a:xfrm>
            <a:off x="7469531" y="4344331"/>
            <a:ext cx="1488906" cy="1451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9C723F9B-1ECF-48CF-9A43-FBA24245EA0C}"/>
              </a:ext>
            </a:extLst>
          </p:cNvPr>
          <p:cNvSpPr txBox="1"/>
          <p:nvPr/>
        </p:nvSpPr>
        <p:spPr>
          <a:xfrm>
            <a:off x="7340472" y="4373235"/>
            <a:ext cx="1488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LEMON </a:t>
            </a:r>
            <a:br>
              <a:rPr lang="hi-IN" dirty="0"/>
            </a:br>
            <a:r>
              <a:rPr lang="hi-IN" b="0" i="0" dirty="0">
                <a:solidFill>
                  <a:srgbClr val="202124"/>
                </a:solidFill>
                <a:effectLst/>
                <a:highlight>
                  <a:srgbClr val="FFFF00"/>
                </a:highlight>
                <a:latin typeface="Google Sans"/>
              </a:rPr>
              <a:t>नींबू</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221CC1A-D47E-40D2-BB1A-A243D678FBF2}"/>
              </a:ext>
            </a:extLst>
          </p:cNvPr>
          <p:cNvSpPr txBox="1"/>
          <p:nvPr/>
        </p:nvSpPr>
        <p:spPr>
          <a:xfrm>
            <a:off x="5363769" y="4373235"/>
            <a:ext cx="2147690" cy="369332"/>
          </a:xfrm>
          <a:prstGeom prst="rect">
            <a:avLst/>
          </a:prstGeom>
          <a:noFill/>
        </p:spPr>
        <p:txBody>
          <a:bodyPr wrap="square" rtlCol="0">
            <a:spAutoFit/>
          </a:bodyPr>
          <a:lstStyle/>
          <a:p>
            <a:r>
              <a:rPr lang="en-US" dirty="0">
                <a:highlight>
                  <a:srgbClr val="FFFF00"/>
                </a:highlight>
              </a:rPr>
              <a:t>Mint </a:t>
            </a:r>
            <a:r>
              <a:rPr lang="hi-IN" b="0" i="0" dirty="0">
                <a:solidFill>
                  <a:srgbClr val="202122"/>
                </a:solidFill>
                <a:effectLst/>
                <a:highlight>
                  <a:srgbClr val="FFFF00"/>
                </a:highlight>
                <a:latin typeface="Arial" panose="020B0604020202020204" pitchFamily="34" charset="0"/>
              </a:rPr>
              <a:t>पुदिना</a:t>
            </a:r>
            <a:r>
              <a:rPr lang="en-US" b="0" i="0" dirty="0">
                <a:solidFill>
                  <a:srgbClr val="202122"/>
                </a:solidFill>
                <a:effectLst/>
                <a:highlight>
                  <a:srgbClr val="FFFF00"/>
                </a:highlight>
                <a:latin typeface="Arial" panose="020B0604020202020204" pitchFamily="34" charset="0"/>
              </a:rPr>
              <a:t> </a:t>
            </a:r>
            <a:r>
              <a:rPr lang="kn-IN" b="0" i="0" dirty="0">
                <a:solidFill>
                  <a:srgbClr val="202122"/>
                </a:solidFill>
                <a:effectLst/>
                <a:highlight>
                  <a:srgbClr val="FFFF00"/>
                </a:highlight>
                <a:latin typeface="Arial" panose="020B0604020202020204" pitchFamily="34" charset="0"/>
              </a:rPr>
              <a:t>ಪುದಿನ</a:t>
            </a:r>
            <a:endParaRPr lang="en-IN" dirty="0">
              <a:highlight>
                <a:srgbClr val="FFFF00"/>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About Me – </a:t>
            </a:r>
            <a:r>
              <a:rPr lang="en-GB" dirty="0">
                <a:solidFill>
                  <a:srgbClr val="FF0000"/>
                </a:solidFill>
              </a:rPr>
              <a:t>Anjali</a:t>
            </a:r>
            <a:r>
              <a:rPr lang="en-GB" dirty="0"/>
              <a:t> </a:t>
            </a:r>
            <a:r>
              <a:rPr lang="en-GB" dirty="0" err="1">
                <a:solidFill>
                  <a:srgbClr val="FF0000"/>
                </a:solidFill>
              </a:rPr>
              <a:t>Shekhawat</a:t>
            </a:r>
            <a:r>
              <a:rPr lang="en-GB" dirty="0">
                <a:solidFill>
                  <a:srgbClr val="FF0000"/>
                </a:solidFill>
              </a:rPr>
              <a:t> (</a:t>
            </a:r>
            <a:r>
              <a:rPr lang="hi-IN" b="0" i="0" dirty="0">
                <a:solidFill>
                  <a:srgbClr val="FF0000"/>
                </a:solidFill>
                <a:effectLst/>
                <a:latin typeface="Slack-Lato"/>
              </a:rPr>
              <a:t>अंजलि शेखावत</a:t>
            </a:r>
            <a:r>
              <a:rPr lang="en-GB" dirty="0">
                <a:solidFill>
                  <a:srgbClr val="FF0000"/>
                </a:solidFill>
              </a:rPr>
              <a:t>)</a:t>
            </a:r>
            <a:endParaRPr dirty="0">
              <a:solidFill>
                <a:srgbClr val="FF0000"/>
              </a:solidFill>
            </a:endParaRPr>
          </a:p>
        </p:txBody>
      </p:sp>
      <p:sp>
        <p:nvSpPr>
          <p:cNvPr id="72" name="Google Shape;72;p15"/>
          <p:cNvSpPr txBox="1">
            <a:spLocks noGrp="1"/>
          </p:cNvSpPr>
          <p:nvPr>
            <p:ph type="body" idx="1"/>
          </p:nvPr>
        </p:nvSpPr>
        <p:spPr>
          <a:xfrm>
            <a:off x="210649" y="1329362"/>
            <a:ext cx="6346896" cy="2465599"/>
          </a:xfrm>
          <a:prstGeom prst="rect">
            <a:avLst/>
          </a:prstGeom>
        </p:spPr>
        <p:txBody>
          <a:bodyPr spcFirstLastPara="1" wrap="square" lIns="121900" tIns="121900" rIns="121900" bIns="121900" anchor="t" anchorCtr="0">
            <a:normAutofit lnSpcReduction="10000"/>
          </a:bodyPr>
          <a:lstStyle/>
          <a:p>
            <a:pPr>
              <a:spcBef>
                <a:spcPts val="1333"/>
              </a:spcBef>
              <a:buFont typeface="Montserrat Light"/>
              <a:buChar char="●"/>
            </a:pPr>
            <a:r>
              <a:rPr lang="en-IN" dirty="0"/>
              <a:t>Masters (Botany) from </a:t>
            </a:r>
            <a:r>
              <a:rPr lang="en-US" dirty="0">
                <a:solidFill>
                  <a:schemeClr val="tx1"/>
                </a:solidFill>
              </a:rPr>
              <a:t>, Jai </a:t>
            </a:r>
            <a:r>
              <a:rPr lang="en-US" dirty="0" err="1">
                <a:solidFill>
                  <a:schemeClr val="tx1"/>
                </a:solidFill>
              </a:rPr>
              <a:t>Narain</a:t>
            </a:r>
            <a:r>
              <a:rPr lang="en-US" dirty="0">
                <a:solidFill>
                  <a:schemeClr val="tx1"/>
                </a:solidFill>
              </a:rPr>
              <a:t> Vyas University of Jodhpur (Q200019), </a:t>
            </a:r>
            <a:r>
              <a:rPr lang="en-US" dirty="0">
                <a:solidFill>
                  <a:srgbClr val="C00000"/>
                </a:solidFill>
              </a:rPr>
              <a:t>Rajasthan</a:t>
            </a:r>
            <a:endParaRPr lang="en-IN" dirty="0"/>
          </a:p>
          <a:p>
            <a:pPr>
              <a:spcBef>
                <a:spcPts val="1333"/>
              </a:spcBef>
              <a:buFont typeface="Montserrat Light"/>
              <a:buChar char="●"/>
            </a:pPr>
            <a:r>
              <a:rPr lang="en-IN" dirty="0"/>
              <a:t>Joined </a:t>
            </a:r>
            <a:r>
              <a:rPr lang="en-IN" dirty="0" err="1"/>
              <a:t>CEVOpen</a:t>
            </a:r>
            <a:r>
              <a:rPr lang="en-IN" dirty="0"/>
              <a:t> in Sep. 2021</a:t>
            </a:r>
          </a:p>
          <a:p>
            <a:pPr marL="152396" indent="0">
              <a:spcBef>
                <a:spcPts val="1333"/>
              </a:spcBef>
              <a:buNone/>
            </a:pPr>
            <a:r>
              <a:rPr lang="en-IN" dirty="0"/>
              <a:t>Learnt about:</a:t>
            </a:r>
          </a:p>
          <a:p>
            <a:pPr marL="152396" indent="0">
              <a:spcBef>
                <a:spcPts val="1333"/>
              </a:spcBef>
              <a:buNone/>
            </a:pPr>
            <a:r>
              <a:rPr lang="en-IN" dirty="0"/>
              <a:t>- Wikidata and other open source tools at </a:t>
            </a:r>
            <a:r>
              <a:rPr lang="en-IN" dirty="0" err="1"/>
              <a:t>CEVOpen</a:t>
            </a:r>
            <a:endParaRPr lang="en-IN" dirty="0"/>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8" name="Content Placeholder 3">
            <a:extLst>
              <a:ext uri="{FF2B5EF4-FFF2-40B4-BE49-F238E27FC236}">
                <a16:creationId xmlns:a16="http://schemas.microsoft.com/office/drawing/2014/main" id="{06377DF6-1FCE-4877-9353-19A64BBCA577}"/>
              </a:ext>
            </a:extLst>
          </p:cNvPr>
          <p:cNvPicPr>
            <a:picLocks noGrp="1" noChangeAspect="1"/>
          </p:cNvPicPr>
          <p:nvPr/>
        </p:nvPicPr>
        <p:blipFill rotWithShape="1">
          <a:blip r:embed="rId4" cstate="print"/>
          <a:srcRect l="16930" t="18065" r="15561" b="11065"/>
          <a:stretch/>
        </p:blipFill>
        <p:spPr>
          <a:xfrm>
            <a:off x="8727141" y="975167"/>
            <a:ext cx="2756452" cy="28801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1A1AF8E5-26FE-440A-BBFF-FB1FF3EC5E6F}"/>
              </a:ext>
            </a:extLst>
          </p:cNvPr>
          <p:cNvPicPr>
            <a:picLocks noChangeAspect="1"/>
          </p:cNvPicPr>
          <p:nvPr/>
        </p:nvPicPr>
        <p:blipFill rotWithShape="1">
          <a:blip r:embed="rId5"/>
          <a:srcRect b="32800"/>
          <a:stretch/>
        </p:blipFill>
        <p:spPr>
          <a:xfrm>
            <a:off x="629986" y="4002232"/>
            <a:ext cx="8581869" cy="267878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5"/>
            <a:ext cx="10515600" cy="7013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pic>
        <p:nvPicPr>
          <p:cNvPr id="10" name="Picture 9">
            <a:extLst>
              <a:ext uri="{FF2B5EF4-FFF2-40B4-BE49-F238E27FC236}">
                <a16:creationId xmlns:a16="http://schemas.microsoft.com/office/drawing/2014/main" id="{A8CB90E1-FD1E-4AD7-94BE-6676242298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7B1B72F8-3728-4808-AB63-957819CAB801}"/>
              </a:ext>
            </a:extLst>
          </p:cNvPr>
          <p:cNvSpPr txBox="1"/>
          <p:nvPr/>
        </p:nvSpPr>
        <p:spPr>
          <a:xfrm>
            <a:off x="197463" y="2331431"/>
            <a:ext cx="2723347" cy="1200329"/>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6" name="TextBox 5">
            <a:extLst>
              <a:ext uri="{FF2B5EF4-FFF2-40B4-BE49-F238E27FC236}">
                <a16:creationId xmlns:a16="http://schemas.microsoft.com/office/drawing/2014/main" id="{CCB46D47-BB21-4BBC-8C09-C5B09863A56F}"/>
              </a:ext>
            </a:extLst>
          </p:cNvPr>
          <p:cNvSpPr txBox="1"/>
          <p:nvPr/>
        </p:nvSpPr>
        <p:spPr>
          <a:xfrm>
            <a:off x="224727" y="3716427"/>
            <a:ext cx="30579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600" dirty="0">
                <a:solidFill>
                  <a:prstClr val="black"/>
                </a:solidFill>
                <a:latin typeface="Calibri" panose="020F0502020204030204"/>
              </a:rPr>
              <a:t>Terms linked to Wikidata</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80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0" y="-27070"/>
            <a:ext cx="11360800" cy="763600"/>
          </a:xfrm>
          <a:prstGeom prst="rect">
            <a:avLst/>
          </a:prstGeom>
        </p:spPr>
        <p:txBody>
          <a:bodyPr spcFirstLastPara="1" wrap="square" lIns="121900" tIns="121900" rIns="121900" bIns="121900" anchor="t" anchorCtr="0">
            <a:normAutofit/>
          </a:bodyPr>
          <a:lstStyle/>
          <a:p>
            <a:r>
              <a:rPr lang="en-US"/>
              <a:t>What are Dictionaries – Annotating Tools</a:t>
            </a:r>
            <a:endParaRPr lang="en-US" dirty="0"/>
          </a:p>
        </p:txBody>
      </p:sp>
      <p:sp>
        <p:nvSpPr>
          <p:cNvPr id="72" name="Google Shape;72;p15"/>
          <p:cNvSpPr txBox="1">
            <a:spLocks noGrp="1"/>
          </p:cNvSpPr>
          <p:nvPr>
            <p:ph type="body" idx="1"/>
          </p:nvPr>
        </p:nvSpPr>
        <p:spPr>
          <a:xfrm>
            <a:off x="7594532" y="118742"/>
            <a:ext cx="4597468" cy="2329238"/>
          </a:xfrm>
          <a:prstGeom prst="rect">
            <a:avLst/>
          </a:prstGeom>
        </p:spPr>
        <p:txBody>
          <a:bodyPr spcFirstLastPara="1" wrap="square" lIns="121900" tIns="121900" rIns="121900" bIns="121900" anchor="t" anchorCtr="0">
            <a:normAutofit/>
          </a:bodyPr>
          <a:lstStyle/>
          <a:p>
            <a:pPr>
              <a:spcBef>
                <a:spcPts val="1333"/>
              </a:spcBef>
              <a:buFont typeface="Montserrat Light"/>
              <a:buChar char="●"/>
            </a:pPr>
            <a:r>
              <a:rPr lang="en-IN" dirty="0"/>
              <a:t>Set of terms of our interest</a:t>
            </a:r>
          </a:p>
          <a:p>
            <a:pPr>
              <a:spcBef>
                <a:spcPts val="1333"/>
              </a:spcBef>
              <a:buFont typeface="Montserrat Light"/>
              <a:buChar char="●"/>
            </a:pPr>
            <a:r>
              <a:rPr lang="en-IN" dirty="0"/>
              <a:t>compounds, plants, country, disease, genes, and so on</a:t>
            </a:r>
          </a:p>
          <a:p>
            <a:pPr>
              <a:spcBef>
                <a:spcPts val="1333"/>
              </a:spcBef>
              <a:buFont typeface="Montserrat Light"/>
              <a:buChar char="●"/>
            </a:pPr>
            <a:r>
              <a:rPr lang="en-IN" dirty="0"/>
              <a:t>Used to annotate the scientific literature</a:t>
            </a:r>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2" name="TextBox 21">
            <a:extLst>
              <a:ext uri="{FF2B5EF4-FFF2-40B4-BE49-F238E27FC236}">
                <a16:creationId xmlns:a16="http://schemas.microsoft.com/office/drawing/2014/main" id="{026B64D1-1727-4D7E-8F4B-4B5556FB506A}"/>
              </a:ext>
            </a:extLst>
          </p:cNvPr>
          <p:cNvSpPr txBox="1"/>
          <p:nvPr/>
        </p:nvSpPr>
        <p:spPr>
          <a:xfrm>
            <a:off x="64743" y="1431264"/>
            <a:ext cx="7484453" cy="5016758"/>
          </a:xfrm>
          <a:prstGeom prst="rect">
            <a:avLst/>
          </a:prstGeom>
          <a:solidFill>
            <a:schemeClr val="tx2"/>
          </a:solidFill>
        </p:spPr>
        <p:txBody>
          <a:bodyPr wrap="square">
            <a:spAutoFit/>
          </a:bodyPr>
          <a:lstStyle/>
          <a:p>
            <a:r>
              <a:rPr lang="en-US" sz="1600" b="0" i="0" dirty="0">
                <a:solidFill>
                  <a:srgbClr val="494949"/>
                </a:solidFill>
                <a:effectLst/>
                <a:latin typeface="Consolas" panose="020B0609020204030204" pitchFamily="49" charset="0"/>
              </a:rPr>
              <a:t>... Previous studies on the floral volatile organic compounds of </a:t>
            </a:r>
            <a:r>
              <a:rPr lang="en-US" sz="1600" b="0" i="1" dirty="0">
                <a:solidFill>
                  <a:srgbClr val="494949"/>
                </a:solidFill>
                <a:effectLst/>
                <a:latin typeface="Consolas" panose="020B0609020204030204" pitchFamily="49" charset="0"/>
              </a:rPr>
              <a:t>M. officinalis</a:t>
            </a:r>
            <a:r>
              <a:rPr lang="en-US" sz="1600" b="0" i="0" dirty="0">
                <a:solidFill>
                  <a:srgbClr val="494949"/>
                </a:solidFill>
                <a:effectLst/>
                <a:latin typeface="Consolas" panose="020B0609020204030204" pitchFamily="49" charset="0"/>
              </a:rPr>
              <a:t> at different flowering stages revealed that terpenes were the main constituents, with the highest content of monoterpenes and sesquiterpenes such as </a:t>
            </a:r>
            <a:r>
              <a:rPr lang="en-US" sz="1600" b="0" i="0" dirty="0">
                <a:solidFill>
                  <a:srgbClr val="494949"/>
                </a:solidFill>
                <a:effectLst/>
                <a:highlight>
                  <a:srgbClr val="FFFF00"/>
                </a:highlight>
                <a:latin typeface="Consolas" panose="020B0609020204030204" pitchFamily="49" charset="0"/>
              </a:rPr>
              <a:t>camphene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10</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16</a:t>
            </a:r>
            <a:r>
              <a:rPr lang="en-US" sz="1600" b="0" i="0" dirty="0">
                <a:solidFill>
                  <a:srgbClr val="494949"/>
                </a:solidFill>
                <a:effectLst/>
                <a:latin typeface="Consolas" panose="020B0609020204030204" pitchFamily="49" charset="0"/>
              </a:rPr>
              <a:t>), </a:t>
            </a:r>
            <a:r>
              <a:rPr lang="en-US" sz="1600" b="0" i="1" dirty="0">
                <a:solidFill>
                  <a:srgbClr val="494949"/>
                </a:solidFill>
                <a:effectLst/>
                <a:highlight>
                  <a:srgbClr val="FFFF00"/>
                </a:highlight>
                <a:latin typeface="Consolas" panose="020B0609020204030204" pitchFamily="49" charset="0"/>
              </a:rPr>
              <a:t>D</a:t>
            </a:r>
            <a:r>
              <a:rPr lang="en-US" sz="1600" b="0" i="0" dirty="0">
                <a:solidFill>
                  <a:srgbClr val="494949"/>
                </a:solidFill>
                <a:effectLst/>
                <a:highlight>
                  <a:srgbClr val="FFFF00"/>
                </a:highlight>
                <a:latin typeface="Consolas" panose="020B0609020204030204" pitchFamily="49" charset="0"/>
              </a:rPr>
              <a:t>-limonene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10</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16</a:t>
            </a:r>
            <a:r>
              <a:rPr lang="en-US" sz="1600" b="0" i="0" dirty="0">
                <a:solidFill>
                  <a:srgbClr val="494949"/>
                </a:solidFill>
                <a:effectLst/>
                <a:latin typeface="Consolas" panose="020B0609020204030204" pitchFamily="49" charset="0"/>
              </a:rPr>
              <a:t>), </a:t>
            </a:r>
            <a:r>
              <a:rPr lang="en-US" sz="1600" b="0" i="0" dirty="0">
                <a:solidFill>
                  <a:srgbClr val="494949"/>
                </a:solidFill>
                <a:effectLst/>
                <a:highlight>
                  <a:srgbClr val="FFFF00"/>
                </a:highlight>
                <a:latin typeface="Consolas" panose="020B0609020204030204" pitchFamily="49" charset="0"/>
              </a:rPr>
              <a:t>myrcene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10</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16</a:t>
            </a:r>
            <a:r>
              <a:rPr lang="en-US" sz="1600" b="0" i="0" dirty="0">
                <a:solidFill>
                  <a:srgbClr val="494949"/>
                </a:solidFill>
                <a:effectLst/>
                <a:latin typeface="Consolas" panose="020B0609020204030204" pitchFamily="49" charset="0"/>
              </a:rPr>
              <a:t>), and </a:t>
            </a:r>
            <a:r>
              <a:rPr lang="en-US" sz="1600" b="0" i="0" dirty="0">
                <a:solidFill>
                  <a:srgbClr val="494949"/>
                </a:solidFill>
                <a:effectLst/>
                <a:highlight>
                  <a:srgbClr val="FFFF00"/>
                </a:highlight>
                <a:latin typeface="Consolas" panose="020B0609020204030204" pitchFamily="49" charset="0"/>
              </a:rPr>
              <a:t>caryophyllene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15</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24</a:t>
            </a:r>
            <a:r>
              <a:rPr lang="en-US" sz="1600" b="0" i="0" dirty="0">
                <a:solidFill>
                  <a:srgbClr val="494949"/>
                </a:solidFill>
                <a:effectLst/>
                <a:latin typeface="Consolas" panose="020B0609020204030204" pitchFamily="49" charset="0"/>
              </a:rPr>
              <a:t>) (Wang et al., 2011). Terpenes are the largest class of floral components, of which the terpene synthase (TPS) genes are the key genes that determine the spatiotemporal release of volatile compounds (Gao et al., 2018). The involvement of TPS in the production of floral fragrance has been demonstrated in various plants (</a:t>
            </a:r>
            <a:r>
              <a:rPr lang="en-US" sz="1600" b="0" i="0" dirty="0" err="1">
                <a:solidFill>
                  <a:srgbClr val="494949"/>
                </a:solidFill>
                <a:effectLst/>
                <a:latin typeface="Consolas" panose="020B0609020204030204" pitchFamily="49" charset="0"/>
              </a:rPr>
              <a:t>Muhlemann</a:t>
            </a:r>
            <a:r>
              <a:rPr lang="en-US" sz="1600" b="0" i="0" dirty="0">
                <a:solidFill>
                  <a:srgbClr val="494949"/>
                </a:solidFill>
                <a:effectLst/>
                <a:latin typeface="Consolas" panose="020B0609020204030204" pitchFamily="49" charset="0"/>
              </a:rPr>
              <a:t> et al., 2014). A total of 40 putative TPS proteins in the </a:t>
            </a:r>
            <a:r>
              <a:rPr lang="en-US" sz="1600" b="0" i="1" dirty="0">
                <a:solidFill>
                  <a:srgbClr val="494949"/>
                </a:solidFill>
                <a:effectLst/>
                <a:latin typeface="Consolas" panose="020B0609020204030204" pitchFamily="49" charset="0"/>
              </a:rPr>
              <a:t>M. officinalis</a:t>
            </a:r>
            <a:r>
              <a:rPr lang="en-US" sz="1600" b="0" i="0" dirty="0">
                <a:solidFill>
                  <a:srgbClr val="494949"/>
                </a:solidFill>
                <a:effectLst/>
                <a:latin typeface="Consolas" panose="020B0609020204030204" pitchFamily="49" charset="0"/>
              </a:rPr>
              <a:t> genome were annotated according to the conserved domains (PF01397 and PF03936) using HMMER (Potter et al., 2018). We constructed a phylogenetic tree by aligning the TPS proteins among</a:t>
            </a:r>
            <a:r>
              <a:rPr lang="en-US" sz="1600" b="0" i="0" dirty="0">
                <a:solidFill>
                  <a:srgbClr val="494949"/>
                </a:solidFill>
                <a:effectLst/>
                <a:highlight>
                  <a:srgbClr val="00FFFF"/>
                </a:highlight>
                <a:latin typeface="Consolas" panose="020B0609020204030204" pitchFamily="49" charset="0"/>
              </a:rPr>
              <a:t> </a:t>
            </a:r>
            <a:r>
              <a:rPr lang="en-US" sz="1600" b="0" i="1" dirty="0">
                <a:solidFill>
                  <a:srgbClr val="494949"/>
                </a:solidFill>
                <a:effectLst/>
                <a:highlight>
                  <a:srgbClr val="00FFFF"/>
                </a:highlight>
                <a:latin typeface="Consolas" panose="020B0609020204030204" pitchFamily="49" charset="0"/>
              </a:rPr>
              <a:t>M. officinalis</a:t>
            </a:r>
            <a:r>
              <a:rPr lang="en-US" sz="1600" b="0" i="0" dirty="0">
                <a:solidFill>
                  <a:srgbClr val="494949"/>
                </a:solidFill>
                <a:effectLst/>
                <a:latin typeface="Consolas" panose="020B0609020204030204" pitchFamily="49" charset="0"/>
              </a:rPr>
              <a:t>, </a:t>
            </a:r>
            <a:r>
              <a:rPr lang="en-US" sz="1600" b="0" i="1" dirty="0">
                <a:solidFill>
                  <a:srgbClr val="494949"/>
                </a:solidFill>
                <a:effectLst/>
                <a:highlight>
                  <a:srgbClr val="00FFFF"/>
                </a:highlight>
                <a:latin typeface="Consolas" panose="020B0609020204030204" pitchFamily="49" charset="0"/>
              </a:rPr>
              <a:t>M. </a:t>
            </a:r>
            <a:r>
              <a:rPr lang="en-US" sz="1600" b="0" i="1" dirty="0" err="1">
                <a:solidFill>
                  <a:srgbClr val="494949"/>
                </a:solidFill>
                <a:effectLst/>
                <a:highlight>
                  <a:srgbClr val="00FFFF"/>
                </a:highlight>
                <a:latin typeface="Consolas" panose="020B0609020204030204" pitchFamily="49" charset="0"/>
              </a:rPr>
              <a:t>biondii</a:t>
            </a:r>
            <a:r>
              <a:rPr lang="en-US" sz="1600" b="0" i="0" dirty="0">
                <a:solidFill>
                  <a:srgbClr val="494949"/>
                </a:solidFill>
                <a:effectLst/>
                <a:latin typeface="Consolas" panose="020B0609020204030204" pitchFamily="49" charset="0"/>
              </a:rPr>
              <a:t>, </a:t>
            </a:r>
            <a:r>
              <a:rPr lang="en-US" sz="1600" b="0" i="1" dirty="0">
                <a:solidFill>
                  <a:srgbClr val="494949"/>
                </a:solidFill>
                <a:effectLst/>
                <a:highlight>
                  <a:srgbClr val="00FFFF"/>
                </a:highlight>
                <a:latin typeface="Consolas" panose="020B0609020204030204" pitchFamily="49" charset="0"/>
              </a:rPr>
              <a:t>L. </a:t>
            </a:r>
            <a:r>
              <a:rPr lang="en-US" sz="1600" b="0" i="1" dirty="0" err="1">
                <a:solidFill>
                  <a:srgbClr val="494949"/>
                </a:solidFill>
                <a:effectLst/>
                <a:highlight>
                  <a:srgbClr val="00FFFF"/>
                </a:highlight>
                <a:latin typeface="Consolas" panose="020B0609020204030204" pitchFamily="49" charset="0"/>
              </a:rPr>
              <a:t>chinense</a:t>
            </a:r>
            <a:r>
              <a:rPr lang="en-US" sz="1600" b="0" i="1" dirty="0">
                <a:solidFill>
                  <a:srgbClr val="494949"/>
                </a:solidFill>
                <a:effectLst/>
                <a:latin typeface="Consolas" panose="020B0609020204030204" pitchFamily="49" charset="0"/>
              </a:rPr>
              <a:t>,</a:t>
            </a:r>
            <a:r>
              <a:rPr lang="en-US" sz="1600" b="0" i="0" dirty="0">
                <a:solidFill>
                  <a:srgbClr val="494949"/>
                </a:solidFill>
                <a:effectLst/>
                <a:latin typeface="Consolas" panose="020B0609020204030204" pitchFamily="49" charset="0"/>
              </a:rPr>
              <a:t> and </a:t>
            </a:r>
            <a:r>
              <a:rPr lang="en-US" sz="1600" b="0" i="1" dirty="0">
                <a:solidFill>
                  <a:srgbClr val="494949"/>
                </a:solidFill>
                <a:effectLst/>
                <a:latin typeface="Consolas" panose="020B0609020204030204" pitchFamily="49" charset="0"/>
              </a:rPr>
              <a:t>A. thaliana</a:t>
            </a:r>
            <a:r>
              <a:rPr lang="en-US" sz="1600" b="0" i="0" dirty="0">
                <a:solidFill>
                  <a:srgbClr val="494949"/>
                </a:solidFill>
                <a:effectLst/>
                <a:latin typeface="Consolas" panose="020B0609020204030204" pitchFamily="49" charset="0"/>
              </a:rPr>
              <a:t> to confirm the classification of TPS family proteins in </a:t>
            </a:r>
            <a:r>
              <a:rPr lang="en-US" sz="1600" b="0" i="1" dirty="0">
                <a:solidFill>
                  <a:srgbClr val="494949"/>
                </a:solidFill>
                <a:effectLst/>
                <a:latin typeface="Consolas" panose="020B0609020204030204" pitchFamily="49" charset="0"/>
              </a:rPr>
              <a:t>M. officinalis</a:t>
            </a:r>
            <a:r>
              <a:rPr lang="en-US" sz="1600" b="0" i="0" dirty="0">
                <a:solidFill>
                  <a:srgbClr val="494949"/>
                </a:solidFill>
                <a:effectLst/>
                <a:latin typeface="Consolas" panose="020B0609020204030204" pitchFamily="49" charset="0"/>
              </a:rPr>
              <a:t> (Figure 8B). According to the protein phylogenetic tree, the 40 TPS proteins were divided into five groups, which contain TPS-a, TPS-b, TPS-c, TPS-e, and TPS-f. …</a:t>
            </a:r>
            <a:endParaRPr lang="en-IN" sz="1600" dirty="0">
              <a:latin typeface="Consolas" panose="020B0609020204030204" pitchFamily="49" charset="0"/>
            </a:endParaRPr>
          </a:p>
        </p:txBody>
      </p:sp>
      <p:sp>
        <p:nvSpPr>
          <p:cNvPr id="24" name="TextBox 23">
            <a:extLst>
              <a:ext uri="{FF2B5EF4-FFF2-40B4-BE49-F238E27FC236}">
                <a16:creationId xmlns:a16="http://schemas.microsoft.com/office/drawing/2014/main" id="{D70C805F-CACE-4049-928A-11244E01741A}"/>
              </a:ext>
            </a:extLst>
          </p:cNvPr>
          <p:cNvSpPr txBox="1"/>
          <p:nvPr/>
        </p:nvSpPr>
        <p:spPr>
          <a:xfrm>
            <a:off x="0" y="6488668"/>
            <a:ext cx="6350000" cy="369332"/>
          </a:xfrm>
          <a:prstGeom prst="rect">
            <a:avLst/>
          </a:prstGeom>
          <a:noFill/>
        </p:spPr>
        <p:txBody>
          <a:bodyPr wrap="square">
            <a:spAutoFit/>
          </a:bodyPr>
          <a:lstStyle/>
          <a:p>
            <a:r>
              <a:rPr lang="en-IN" dirty="0"/>
              <a:t>https://europepmc.org/article/MED/34505009</a:t>
            </a:r>
          </a:p>
        </p:txBody>
      </p:sp>
      <p:cxnSp>
        <p:nvCxnSpPr>
          <p:cNvPr id="20" name="Straight Arrow Connector 19">
            <a:extLst>
              <a:ext uri="{FF2B5EF4-FFF2-40B4-BE49-F238E27FC236}">
                <a16:creationId xmlns:a16="http://schemas.microsoft.com/office/drawing/2014/main" id="{DF291E6E-64B6-4A58-B3C5-7230DA6EDB44}"/>
              </a:ext>
            </a:extLst>
          </p:cNvPr>
          <p:cNvCxnSpPr>
            <a:cxnSpLocks/>
          </p:cNvCxnSpPr>
          <p:nvPr/>
        </p:nvCxnSpPr>
        <p:spPr>
          <a:xfrm>
            <a:off x="5875867" y="2563330"/>
            <a:ext cx="2709333" cy="704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1B61F5E-2BB2-4476-8C3D-7277E299B8C2}"/>
              </a:ext>
            </a:extLst>
          </p:cNvPr>
          <p:cNvSpPr/>
          <p:nvPr/>
        </p:nvSpPr>
        <p:spPr>
          <a:xfrm>
            <a:off x="8309279" y="3381892"/>
            <a:ext cx="1388533" cy="4619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Chemicals</a:t>
            </a:r>
          </a:p>
        </p:txBody>
      </p:sp>
      <p:cxnSp>
        <p:nvCxnSpPr>
          <p:cNvPr id="25" name="Straight Arrow Connector 24">
            <a:extLst>
              <a:ext uri="{FF2B5EF4-FFF2-40B4-BE49-F238E27FC236}">
                <a16:creationId xmlns:a16="http://schemas.microsoft.com/office/drawing/2014/main" id="{9F87D8A8-38D2-4261-930A-68E72665A659}"/>
              </a:ext>
            </a:extLst>
          </p:cNvPr>
          <p:cNvCxnSpPr>
            <a:cxnSpLocks/>
          </p:cNvCxnSpPr>
          <p:nvPr/>
        </p:nvCxnSpPr>
        <p:spPr>
          <a:xfrm flipV="1">
            <a:off x="3998183" y="4488485"/>
            <a:ext cx="4311096" cy="75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C63E94F-C66A-45C2-8899-792D86EC7354}"/>
              </a:ext>
            </a:extLst>
          </p:cNvPr>
          <p:cNvSpPr/>
          <p:nvPr/>
        </p:nvSpPr>
        <p:spPr>
          <a:xfrm>
            <a:off x="8309279" y="4373135"/>
            <a:ext cx="1520167" cy="49526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Species</a:t>
            </a:r>
          </a:p>
        </p:txBody>
      </p:sp>
      <p:sp>
        <p:nvSpPr>
          <p:cNvPr id="14" name="TextBox 13">
            <a:extLst>
              <a:ext uri="{FF2B5EF4-FFF2-40B4-BE49-F238E27FC236}">
                <a16:creationId xmlns:a16="http://schemas.microsoft.com/office/drawing/2014/main" id="{4D53B307-C463-41D1-943D-2D0831484273}"/>
              </a:ext>
            </a:extLst>
          </p:cNvPr>
          <p:cNvSpPr txBox="1"/>
          <p:nvPr/>
        </p:nvSpPr>
        <p:spPr>
          <a:xfrm>
            <a:off x="5418212" y="2173675"/>
            <a:ext cx="1435768"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Q416775 </a:t>
            </a:r>
            <a:endParaRPr lang="en-IN" dirty="0">
              <a:highlight>
                <a:srgbClr val="008080"/>
              </a:highlight>
            </a:endParaRPr>
          </a:p>
        </p:txBody>
      </p:sp>
      <p:sp>
        <p:nvSpPr>
          <p:cNvPr id="16" name="TextBox 15">
            <a:extLst>
              <a:ext uri="{FF2B5EF4-FFF2-40B4-BE49-F238E27FC236}">
                <a16:creationId xmlns:a16="http://schemas.microsoft.com/office/drawing/2014/main" id="{ACF46B0C-8E7C-488A-AAF8-BDF4F225CDAA}"/>
              </a:ext>
            </a:extLst>
          </p:cNvPr>
          <p:cNvSpPr txBox="1"/>
          <p:nvPr/>
        </p:nvSpPr>
        <p:spPr>
          <a:xfrm>
            <a:off x="936968" y="2403475"/>
            <a:ext cx="1355558"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Q27888324</a:t>
            </a:r>
            <a:r>
              <a:rPr lang="en-IN" b="0" i="0" dirty="0">
                <a:solidFill>
                  <a:srgbClr val="1D1C1D"/>
                </a:solidFill>
                <a:effectLst/>
                <a:latin typeface="Slack-Lato"/>
              </a:rPr>
              <a:t> </a:t>
            </a:r>
            <a:endParaRPr lang="en-IN" dirty="0"/>
          </a:p>
        </p:txBody>
      </p:sp>
      <p:sp>
        <p:nvSpPr>
          <p:cNvPr id="18" name="TextBox 17">
            <a:extLst>
              <a:ext uri="{FF2B5EF4-FFF2-40B4-BE49-F238E27FC236}">
                <a16:creationId xmlns:a16="http://schemas.microsoft.com/office/drawing/2014/main" id="{13CD4069-9C84-4114-ADCF-FA4AAC91312D}"/>
              </a:ext>
            </a:extLst>
          </p:cNvPr>
          <p:cNvSpPr txBox="1"/>
          <p:nvPr/>
        </p:nvSpPr>
        <p:spPr>
          <a:xfrm>
            <a:off x="2862039" y="2431103"/>
            <a:ext cx="1227222" cy="369332"/>
          </a:xfrm>
          <a:prstGeom prst="rect">
            <a:avLst/>
          </a:prstGeom>
          <a:noFill/>
        </p:spPr>
        <p:txBody>
          <a:bodyPr wrap="square">
            <a:spAutoFit/>
          </a:bodyPr>
          <a:lstStyle/>
          <a:p>
            <a:r>
              <a:rPr lang="en-IN" b="0" i="0" dirty="0">
                <a:effectLst/>
                <a:highlight>
                  <a:srgbClr val="008080"/>
                </a:highlight>
                <a:latin typeface="Slack-Lato"/>
              </a:rPr>
              <a:t>Q424577</a:t>
            </a:r>
            <a:r>
              <a:rPr lang="en-IN" b="0" i="0" dirty="0">
                <a:solidFill>
                  <a:srgbClr val="1D1C1D"/>
                </a:solidFill>
                <a:effectLst/>
                <a:latin typeface="Slack-Lato"/>
              </a:rPr>
              <a:t> </a:t>
            </a:r>
            <a:endParaRPr lang="en-IN" dirty="0"/>
          </a:p>
        </p:txBody>
      </p:sp>
      <p:sp>
        <p:nvSpPr>
          <p:cNvPr id="23" name="TextBox 22">
            <a:extLst>
              <a:ext uri="{FF2B5EF4-FFF2-40B4-BE49-F238E27FC236}">
                <a16:creationId xmlns:a16="http://schemas.microsoft.com/office/drawing/2014/main" id="{A60E9ECE-1721-4F64-931D-70E510A619DD}"/>
              </a:ext>
            </a:extLst>
          </p:cNvPr>
          <p:cNvSpPr txBox="1"/>
          <p:nvPr/>
        </p:nvSpPr>
        <p:spPr>
          <a:xfrm>
            <a:off x="5736389" y="2473691"/>
            <a:ext cx="1227222"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Q421614</a:t>
            </a:r>
            <a:r>
              <a:rPr lang="en-IN" b="0" i="0" dirty="0">
                <a:solidFill>
                  <a:srgbClr val="1D1C1D"/>
                </a:solidFill>
                <a:effectLst/>
                <a:latin typeface="Slack-Lato"/>
              </a:rPr>
              <a:t> </a:t>
            </a:r>
            <a:endParaRPr lang="en-IN" dirty="0"/>
          </a:p>
        </p:txBody>
      </p:sp>
      <p:sp>
        <p:nvSpPr>
          <p:cNvPr id="27" name="TextBox 26">
            <a:extLst>
              <a:ext uri="{FF2B5EF4-FFF2-40B4-BE49-F238E27FC236}">
                <a16:creationId xmlns:a16="http://schemas.microsoft.com/office/drawing/2014/main" id="{46ED1978-A606-42C1-8B4E-345F6D3394C5}"/>
              </a:ext>
            </a:extLst>
          </p:cNvPr>
          <p:cNvSpPr txBox="1"/>
          <p:nvPr/>
        </p:nvSpPr>
        <p:spPr>
          <a:xfrm>
            <a:off x="4323346" y="4868403"/>
            <a:ext cx="1227222"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Q141303</a:t>
            </a:r>
            <a:r>
              <a:rPr lang="en-IN" b="0" i="0" dirty="0">
                <a:solidFill>
                  <a:srgbClr val="1D1C1D"/>
                </a:solidFill>
                <a:effectLst/>
                <a:latin typeface="Slack-Lato"/>
              </a:rPr>
              <a:t> </a:t>
            </a:r>
            <a:endParaRPr lang="en-IN" dirty="0"/>
          </a:p>
        </p:txBody>
      </p:sp>
      <p:sp>
        <p:nvSpPr>
          <p:cNvPr id="28" name="TextBox 27">
            <a:extLst>
              <a:ext uri="{FF2B5EF4-FFF2-40B4-BE49-F238E27FC236}">
                <a16:creationId xmlns:a16="http://schemas.microsoft.com/office/drawing/2014/main" id="{597851AD-3AA9-41C2-BCF5-FAE3D0D5D773}"/>
              </a:ext>
            </a:extLst>
          </p:cNvPr>
          <p:cNvSpPr txBox="1"/>
          <p:nvPr/>
        </p:nvSpPr>
        <p:spPr>
          <a:xfrm>
            <a:off x="3004531" y="4868403"/>
            <a:ext cx="1227222"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Q6731965</a:t>
            </a:r>
            <a:r>
              <a:rPr lang="en-IN" b="0" i="0" dirty="0">
                <a:solidFill>
                  <a:srgbClr val="1D1C1D"/>
                </a:solidFill>
                <a:effectLst/>
                <a:latin typeface="Slack-Lato"/>
              </a:rPr>
              <a:t> </a:t>
            </a:r>
            <a:endParaRPr lang="en-IN" dirty="0"/>
          </a:p>
        </p:txBody>
      </p:sp>
    </p:spTree>
    <p:extLst>
      <p:ext uri="{BB962C8B-B14F-4D97-AF65-F5344CB8AC3E}">
        <p14:creationId xmlns:p14="http://schemas.microsoft.com/office/powerpoint/2010/main" val="2407350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16D370-DFE8-4E47-A8BC-7AE5945DFE70}"/>
              </a:ext>
            </a:extLst>
          </p:cNvPr>
          <p:cNvPicPr>
            <a:picLocks noChangeAspect="1"/>
          </p:cNvPicPr>
          <p:nvPr/>
        </p:nvPicPr>
        <p:blipFill>
          <a:blip r:embed="rId2"/>
          <a:stretch>
            <a:fillRect/>
          </a:stretch>
        </p:blipFill>
        <p:spPr>
          <a:xfrm>
            <a:off x="429867" y="1477354"/>
            <a:ext cx="2790111" cy="2987343"/>
          </a:xfrm>
          <a:prstGeom prst="rect">
            <a:avLst/>
          </a:prstGeom>
        </p:spPr>
      </p:pic>
      <p:sp>
        <p:nvSpPr>
          <p:cNvPr id="3" name="TextBox 2">
            <a:extLst>
              <a:ext uri="{FF2B5EF4-FFF2-40B4-BE49-F238E27FC236}">
                <a16:creationId xmlns:a16="http://schemas.microsoft.com/office/drawing/2014/main" id="{99C5F05D-3837-4F2E-84B1-F9CB7F7767EF}"/>
              </a:ext>
            </a:extLst>
          </p:cNvPr>
          <p:cNvSpPr txBox="1"/>
          <p:nvPr/>
        </p:nvSpPr>
        <p:spPr>
          <a:xfrm>
            <a:off x="2646445" y="4100598"/>
            <a:ext cx="1519000" cy="307777"/>
          </a:xfrm>
          <a:prstGeom prst="rect">
            <a:avLst/>
          </a:prstGeom>
          <a:noFill/>
        </p:spPr>
        <p:txBody>
          <a:bodyPr wrap="square" rtlCol="0">
            <a:spAutoFit/>
          </a:bodyPr>
          <a:lstStyle/>
          <a:p>
            <a:pPr defTabSz="1219170">
              <a:buClr>
                <a:srgbClr val="000000"/>
              </a:buClr>
            </a:pPr>
            <a:r>
              <a:rPr lang="en-US" sz="1400" kern="0" dirty="0">
                <a:solidFill>
                  <a:srgbClr val="000000"/>
                </a:solidFill>
                <a:latin typeface="Arial"/>
                <a:cs typeface="Arial"/>
                <a:sym typeface="Arial"/>
              </a:rPr>
              <a:t>X 100</a:t>
            </a:r>
            <a:endParaRPr lang="en-IN" sz="1400" kern="0" dirty="0">
              <a:solidFill>
                <a:srgbClr val="000000"/>
              </a:solidFill>
              <a:latin typeface="Arial"/>
              <a:cs typeface="Arial"/>
              <a:sym typeface="Arial"/>
            </a:endParaRPr>
          </a:p>
        </p:txBody>
      </p:sp>
      <p:pic>
        <p:nvPicPr>
          <p:cNvPr id="4" name="Picture 3">
            <a:extLst>
              <a:ext uri="{FF2B5EF4-FFF2-40B4-BE49-F238E27FC236}">
                <a16:creationId xmlns:a16="http://schemas.microsoft.com/office/drawing/2014/main" id="{2D56DA5B-1552-4241-804F-EBCD89BB2622}"/>
              </a:ext>
            </a:extLst>
          </p:cNvPr>
          <p:cNvPicPr>
            <a:picLocks noChangeAspect="1"/>
          </p:cNvPicPr>
          <p:nvPr/>
        </p:nvPicPr>
        <p:blipFill>
          <a:blip r:embed="rId3"/>
          <a:stretch>
            <a:fillRect/>
          </a:stretch>
        </p:blipFill>
        <p:spPr>
          <a:xfrm>
            <a:off x="339566" y="4539604"/>
            <a:ext cx="937717" cy="1066171"/>
          </a:xfrm>
          <a:prstGeom prst="rect">
            <a:avLst/>
          </a:prstGeom>
        </p:spPr>
      </p:pic>
      <p:sp>
        <p:nvSpPr>
          <p:cNvPr id="5" name="Rectangle 4">
            <a:extLst>
              <a:ext uri="{FF2B5EF4-FFF2-40B4-BE49-F238E27FC236}">
                <a16:creationId xmlns:a16="http://schemas.microsoft.com/office/drawing/2014/main" id="{62BA9BD1-40ED-47CE-937C-F1E7B8996CD0}"/>
              </a:ext>
            </a:extLst>
          </p:cNvPr>
          <p:cNvSpPr/>
          <p:nvPr/>
        </p:nvSpPr>
        <p:spPr>
          <a:xfrm>
            <a:off x="339566" y="856241"/>
            <a:ext cx="2633487" cy="51619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a:solidFill>
                  <a:srgbClr val="FFFFFF"/>
                </a:solidFill>
                <a:latin typeface="Arial" panose="020B0604020202020204" pitchFamily="34" charset="0"/>
                <a:cs typeface="Arial" panose="020B0604020202020204" pitchFamily="34" charset="0"/>
                <a:sym typeface="Arial"/>
              </a:rPr>
              <a:t>Mini-corpora</a:t>
            </a:r>
            <a:endParaRPr lang="en-IN" sz="2800" kern="0" dirty="0">
              <a:solidFill>
                <a:srgbClr val="FFFFFF"/>
              </a:solidFill>
              <a:latin typeface="Arial" panose="020B0604020202020204" pitchFamily="34" charset="0"/>
              <a:cs typeface="Arial" panose="020B0604020202020204" pitchFamily="34" charset="0"/>
              <a:sym typeface="Arial"/>
            </a:endParaRPr>
          </a:p>
        </p:txBody>
      </p:sp>
      <p:sp>
        <p:nvSpPr>
          <p:cNvPr id="6" name="Rectangle 5">
            <a:extLst>
              <a:ext uri="{FF2B5EF4-FFF2-40B4-BE49-F238E27FC236}">
                <a16:creationId xmlns:a16="http://schemas.microsoft.com/office/drawing/2014/main" id="{4EC89AB3-EBF9-42E7-8E69-D132C662E2A5}"/>
              </a:ext>
            </a:extLst>
          </p:cNvPr>
          <p:cNvSpPr/>
          <p:nvPr/>
        </p:nvSpPr>
        <p:spPr>
          <a:xfrm>
            <a:off x="1501912" y="4770701"/>
            <a:ext cx="2574907" cy="43500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err="1">
                <a:solidFill>
                  <a:srgbClr val="FFFFFF"/>
                </a:solidFill>
                <a:latin typeface="Arial" panose="020B0604020202020204" pitchFamily="34" charset="0"/>
                <a:cs typeface="Arial" panose="020B0604020202020204" pitchFamily="34" charset="0"/>
                <a:sym typeface="Arial"/>
              </a:rPr>
              <a:t>pygetpapers</a:t>
            </a:r>
            <a:endParaRPr lang="en-IN" sz="2800" kern="0" dirty="0">
              <a:solidFill>
                <a:srgbClr val="FFFFFF"/>
              </a:solidFill>
              <a:latin typeface="Arial" panose="020B0604020202020204" pitchFamily="34" charset="0"/>
              <a:cs typeface="Arial" panose="020B0604020202020204" pitchFamily="34" charset="0"/>
              <a:sym typeface="Arial"/>
            </a:endParaRPr>
          </a:p>
        </p:txBody>
      </p:sp>
      <p:cxnSp>
        <p:nvCxnSpPr>
          <p:cNvPr id="8" name="Straight Arrow Connector 7">
            <a:extLst>
              <a:ext uri="{FF2B5EF4-FFF2-40B4-BE49-F238E27FC236}">
                <a16:creationId xmlns:a16="http://schemas.microsoft.com/office/drawing/2014/main" id="{870B8B68-BAEF-41F1-A8D1-9B928124C351}"/>
              </a:ext>
            </a:extLst>
          </p:cNvPr>
          <p:cNvCxnSpPr>
            <a:cxnSpLocks/>
          </p:cNvCxnSpPr>
          <p:nvPr/>
        </p:nvCxnSpPr>
        <p:spPr>
          <a:xfrm>
            <a:off x="3063354" y="2715984"/>
            <a:ext cx="1013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8C25B93-400D-4B8A-B490-85EAFD439510}"/>
              </a:ext>
            </a:extLst>
          </p:cNvPr>
          <p:cNvSpPr txBox="1"/>
          <p:nvPr/>
        </p:nvSpPr>
        <p:spPr>
          <a:xfrm>
            <a:off x="4145469" y="2367171"/>
            <a:ext cx="3604592" cy="666977"/>
          </a:xfrm>
          <a:prstGeom prst="rect">
            <a:avLst/>
          </a:prstGeom>
          <a:solidFill>
            <a:schemeClr val="accent1">
              <a:lumMod val="60000"/>
              <a:lumOff val="40000"/>
            </a:schemeClr>
          </a:solid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Collected terpene synthase  mentions</a:t>
            </a:r>
          </a:p>
        </p:txBody>
      </p:sp>
      <p:sp>
        <p:nvSpPr>
          <p:cNvPr id="11" name="TextBox 10">
            <a:extLst>
              <a:ext uri="{FF2B5EF4-FFF2-40B4-BE49-F238E27FC236}">
                <a16:creationId xmlns:a16="http://schemas.microsoft.com/office/drawing/2014/main" id="{0DE23198-CA16-417F-A6CC-A223080179BC}"/>
              </a:ext>
            </a:extLst>
          </p:cNvPr>
          <p:cNvSpPr txBox="1"/>
          <p:nvPr/>
        </p:nvSpPr>
        <p:spPr>
          <a:xfrm>
            <a:off x="339566" y="5751899"/>
            <a:ext cx="3270738" cy="666977"/>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Terpene Synthase literature on Mentha (Mint)</a:t>
            </a:r>
          </a:p>
        </p:txBody>
      </p:sp>
      <p:sp>
        <p:nvSpPr>
          <p:cNvPr id="16" name="TextBox 15">
            <a:extLst>
              <a:ext uri="{FF2B5EF4-FFF2-40B4-BE49-F238E27FC236}">
                <a16:creationId xmlns:a16="http://schemas.microsoft.com/office/drawing/2014/main" id="{C296608F-944B-4E47-9991-D55634B8E14C}"/>
              </a:ext>
            </a:extLst>
          </p:cNvPr>
          <p:cNvSpPr txBox="1"/>
          <p:nvPr/>
        </p:nvSpPr>
        <p:spPr>
          <a:xfrm>
            <a:off x="4433401" y="3282705"/>
            <a:ext cx="3711358" cy="2103589"/>
          </a:xfrm>
          <a:prstGeom prst="rect">
            <a:avLst/>
          </a:prstGeom>
          <a:solidFill>
            <a:schemeClr val="tx2"/>
          </a:solidFill>
        </p:spPr>
        <p:txBody>
          <a:bodyPr wrap="square">
            <a:spAutoFit/>
          </a:bodyPr>
          <a:lstStyle/>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diphosphate synthase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valencene synthase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terpene synthase 3</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β-ocimene synthase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geranyl diphosphate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monoterpene synthase</a:t>
            </a:r>
          </a:p>
          <a:p>
            <a:pPr defTabSz="1219170">
              <a:buClr>
                <a:srgbClr val="000000"/>
              </a:buClr>
            </a:pPr>
            <a:r>
              <a:rPr lang="en-IN" sz="1867" kern="0" dirty="0">
                <a:solidFill>
                  <a:srgbClr val="000000"/>
                </a:solidFill>
                <a:latin typeface="Consolas" panose="020B0609020204030204" pitchFamily="49" charset="0"/>
                <a:cs typeface="Arial"/>
                <a:sym typeface="Arial"/>
              </a:rPr>
              <a:t>…</a:t>
            </a:r>
          </a:p>
        </p:txBody>
      </p:sp>
      <p:cxnSp>
        <p:nvCxnSpPr>
          <p:cNvPr id="20" name="Straight Arrow Connector 19">
            <a:extLst>
              <a:ext uri="{FF2B5EF4-FFF2-40B4-BE49-F238E27FC236}">
                <a16:creationId xmlns:a16="http://schemas.microsoft.com/office/drawing/2014/main" id="{E6CACE32-EC16-463D-9229-898D6B78348C}"/>
              </a:ext>
            </a:extLst>
          </p:cNvPr>
          <p:cNvCxnSpPr/>
          <p:nvPr/>
        </p:nvCxnSpPr>
        <p:spPr>
          <a:xfrm>
            <a:off x="7858135" y="2715984"/>
            <a:ext cx="1113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FEF65D-022C-4666-B2D4-1E2819BF9E9E}"/>
              </a:ext>
            </a:extLst>
          </p:cNvPr>
          <p:cNvSpPr txBox="1"/>
          <p:nvPr/>
        </p:nvSpPr>
        <p:spPr>
          <a:xfrm>
            <a:off x="9661901" y="3282705"/>
            <a:ext cx="2274553" cy="379656"/>
          </a:xfrm>
          <a:prstGeom prst="rect">
            <a:avLst/>
          </a:prstGeom>
          <a:solidFill>
            <a:schemeClr val="accent1">
              <a:lumMod val="60000"/>
              <a:lumOff val="40000"/>
            </a:schemeClr>
          </a:solid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Look-up Wikidata</a:t>
            </a:r>
          </a:p>
        </p:txBody>
      </p:sp>
      <p:pic>
        <p:nvPicPr>
          <p:cNvPr id="22" name="Picture 21">
            <a:extLst>
              <a:ext uri="{FF2B5EF4-FFF2-40B4-BE49-F238E27FC236}">
                <a16:creationId xmlns:a16="http://schemas.microsoft.com/office/drawing/2014/main" id="{55250FB2-11FE-4919-985A-94D87F36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94357" y="3064798"/>
            <a:ext cx="1127683" cy="797836"/>
          </a:xfrm>
          <a:prstGeom prst="rect">
            <a:avLst/>
          </a:prstGeom>
        </p:spPr>
      </p:pic>
      <p:sp>
        <p:nvSpPr>
          <p:cNvPr id="24" name="Rectangle 23">
            <a:extLst>
              <a:ext uri="{FF2B5EF4-FFF2-40B4-BE49-F238E27FC236}">
                <a16:creationId xmlns:a16="http://schemas.microsoft.com/office/drawing/2014/main" id="{ED2CE9AD-0D11-443D-8EA0-7B7157FC13C6}"/>
              </a:ext>
            </a:extLst>
          </p:cNvPr>
          <p:cNvSpPr/>
          <p:nvPr/>
        </p:nvSpPr>
        <p:spPr>
          <a:xfrm>
            <a:off x="8972025" y="2367172"/>
            <a:ext cx="1523696" cy="548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867" kern="0" dirty="0" err="1">
                <a:solidFill>
                  <a:srgbClr val="FFFFFF"/>
                </a:solidFill>
                <a:latin typeface="Arial"/>
                <a:sym typeface="Arial"/>
              </a:rPr>
              <a:t>ami</a:t>
            </a:r>
            <a:endParaRPr lang="en-IN" sz="1867" kern="0" dirty="0">
              <a:solidFill>
                <a:srgbClr val="FFFFFF"/>
              </a:solidFill>
              <a:latin typeface="Arial"/>
              <a:sym typeface="Arial"/>
            </a:endParaRPr>
          </a:p>
        </p:txBody>
      </p:sp>
      <p:pic>
        <p:nvPicPr>
          <p:cNvPr id="25" name="Graphic 24" descr="Kangaroo">
            <a:extLst>
              <a:ext uri="{FF2B5EF4-FFF2-40B4-BE49-F238E27FC236}">
                <a16:creationId xmlns:a16="http://schemas.microsoft.com/office/drawing/2014/main" id="{2952DFA8-94E2-4723-A467-A6AFAFB3B3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386605" y="3831159"/>
            <a:ext cx="1437523" cy="1374549"/>
          </a:xfrm>
          <a:prstGeom prst="rect">
            <a:avLst/>
          </a:prstGeom>
        </p:spPr>
      </p:pic>
      <p:pic>
        <p:nvPicPr>
          <p:cNvPr id="26" name="Google Shape;73;p15">
            <a:extLst>
              <a:ext uri="{FF2B5EF4-FFF2-40B4-BE49-F238E27FC236}">
                <a16:creationId xmlns:a16="http://schemas.microsoft.com/office/drawing/2014/main" id="{DAF4D82F-1177-40BB-ADDC-6E38D3253B31}"/>
              </a:ext>
            </a:extLst>
          </p:cNvPr>
          <p:cNvPicPr preferRelativeResize="0"/>
          <p:nvPr/>
        </p:nvPicPr>
        <p:blipFill>
          <a:blip r:embed="rId8">
            <a:alphaModFix/>
          </a:blip>
          <a:stretch>
            <a:fillRect/>
          </a:stretch>
        </p:blipFill>
        <p:spPr>
          <a:xfrm>
            <a:off x="10105369" y="5298438"/>
            <a:ext cx="1943532" cy="1004967"/>
          </a:xfrm>
          <a:prstGeom prst="rect">
            <a:avLst/>
          </a:prstGeom>
          <a:noFill/>
          <a:ln>
            <a:noFill/>
          </a:ln>
        </p:spPr>
      </p:pic>
      <p:sp>
        <p:nvSpPr>
          <p:cNvPr id="27" name="Google Shape;74;p15">
            <a:extLst>
              <a:ext uri="{FF2B5EF4-FFF2-40B4-BE49-F238E27FC236}">
                <a16:creationId xmlns:a16="http://schemas.microsoft.com/office/drawing/2014/main" id="{63B54114-6741-4839-B536-2C1933B7F7F8}"/>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9" name="TextBox 28">
            <a:extLst>
              <a:ext uri="{FF2B5EF4-FFF2-40B4-BE49-F238E27FC236}">
                <a16:creationId xmlns:a16="http://schemas.microsoft.com/office/drawing/2014/main" id="{D6ACFBC7-DB33-4FD5-8C2F-EE27FC5A1EFB}"/>
              </a:ext>
            </a:extLst>
          </p:cNvPr>
          <p:cNvSpPr txBox="1"/>
          <p:nvPr/>
        </p:nvSpPr>
        <p:spPr>
          <a:xfrm>
            <a:off x="1" y="33303"/>
            <a:ext cx="9893332" cy="666786"/>
          </a:xfrm>
          <a:prstGeom prst="rect">
            <a:avLst/>
          </a:prstGeom>
          <a:noFill/>
        </p:spPr>
        <p:txBody>
          <a:bodyPr wrap="square" rtlCol="0">
            <a:spAutoFit/>
          </a:bodyPr>
          <a:lstStyle/>
          <a:p>
            <a:pPr defTabSz="1219170">
              <a:buClr>
                <a:srgbClr val="000000"/>
              </a:buClr>
            </a:pPr>
            <a:r>
              <a:rPr lang="en-IN" sz="3733" kern="0" dirty="0">
                <a:solidFill>
                  <a:srgbClr val="000000"/>
                </a:solidFill>
                <a:latin typeface="Arial"/>
                <a:cs typeface="Arial"/>
                <a:sym typeface="Arial"/>
              </a:rPr>
              <a:t>How do we create dictionaries?</a:t>
            </a:r>
          </a:p>
        </p:txBody>
      </p:sp>
      <p:sp>
        <p:nvSpPr>
          <p:cNvPr id="30" name="TextBox 29">
            <a:extLst>
              <a:ext uri="{FF2B5EF4-FFF2-40B4-BE49-F238E27FC236}">
                <a16:creationId xmlns:a16="http://schemas.microsoft.com/office/drawing/2014/main" id="{3662B4CA-2830-4C5B-80A5-0B7288620527}"/>
              </a:ext>
            </a:extLst>
          </p:cNvPr>
          <p:cNvSpPr txBox="1"/>
          <p:nvPr/>
        </p:nvSpPr>
        <p:spPr>
          <a:xfrm>
            <a:off x="5760279" y="6201801"/>
            <a:ext cx="1307548" cy="379656"/>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Text file</a:t>
            </a:r>
          </a:p>
        </p:txBody>
      </p:sp>
    </p:spTree>
    <p:extLst>
      <p:ext uri="{BB962C8B-B14F-4D97-AF65-F5344CB8AC3E}">
        <p14:creationId xmlns:p14="http://schemas.microsoft.com/office/powerpoint/2010/main" val="3792147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072F-54AE-4F2A-A371-5EB24DA515FC}"/>
              </a:ext>
            </a:extLst>
          </p:cNvPr>
          <p:cNvSpPr>
            <a:spLocks noGrp="1"/>
          </p:cNvSpPr>
          <p:nvPr>
            <p:ph type="title"/>
          </p:nvPr>
        </p:nvSpPr>
        <p:spPr>
          <a:xfrm>
            <a:off x="415600" y="271633"/>
            <a:ext cx="11360800" cy="763600"/>
          </a:xfrm>
        </p:spPr>
        <p:txBody>
          <a:bodyPr>
            <a:normAutofit/>
          </a:bodyPr>
          <a:lstStyle/>
          <a:p>
            <a:r>
              <a:rPr lang="en-IN" dirty="0"/>
              <a:t>Last step:`</a:t>
            </a:r>
            <a:r>
              <a:rPr lang="en-IN" dirty="0" err="1"/>
              <a:t>ami-dict</a:t>
            </a:r>
            <a:r>
              <a:rPr lang="en-IN" dirty="0"/>
              <a:t>` to convert into dictionary</a:t>
            </a:r>
          </a:p>
        </p:txBody>
      </p:sp>
      <p:sp>
        <p:nvSpPr>
          <p:cNvPr id="3" name="Text Placeholder 2">
            <a:extLst>
              <a:ext uri="{FF2B5EF4-FFF2-40B4-BE49-F238E27FC236}">
                <a16:creationId xmlns:a16="http://schemas.microsoft.com/office/drawing/2014/main" id="{A386EB2E-1AA9-4905-9CEE-C91498FA33EE}"/>
              </a:ext>
            </a:extLst>
          </p:cNvPr>
          <p:cNvSpPr>
            <a:spLocks noGrp="1"/>
          </p:cNvSpPr>
          <p:nvPr>
            <p:ph type="body" idx="1"/>
          </p:nvPr>
        </p:nvSpPr>
        <p:spPr>
          <a:xfrm>
            <a:off x="415600" y="1958833"/>
            <a:ext cx="11360800" cy="1849596"/>
          </a:xfrm>
          <a:solidFill>
            <a:schemeClr val="tx2"/>
          </a:solidFill>
        </p:spPr>
        <p:txBody>
          <a:bodyPr>
            <a:normAutofit fontScale="85000" lnSpcReduction="20000"/>
          </a:bodyPr>
          <a:lstStyle/>
          <a:p>
            <a:pPr marL="152396" indent="0">
              <a:buNone/>
            </a:pPr>
            <a:r>
              <a:rPr lang="en-IN" b="0" i="0" dirty="0" err="1">
                <a:solidFill>
                  <a:srgbClr val="24292F"/>
                </a:solidFill>
                <a:effectLst/>
                <a:latin typeface="Consolas" panose="020B0609020204030204" pitchFamily="49" charset="0"/>
              </a:rPr>
              <a:t>amidict</a:t>
            </a:r>
            <a:r>
              <a:rPr lang="en-IN" b="0" i="0" dirty="0">
                <a:solidFill>
                  <a:srgbClr val="24292F"/>
                </a:solidFill>
                <a:effectLst/>
                <a:latin typeface="Consolas" panose="020B0609020204030204" pitchFamily="49" charset="0"/>
              </a:rPr>
              <a:t> -v </a:t>
            </a:r>
          </a:p>
          <a:p>
            <a:pPr marL="152396" indent="0">
              <a:buNone/>
            </a:pPr>
            <a:r>
              <a:rPr lang="en-IN" b="0" i="0" dirty="0">
                <a:solidFill>
                  <a:srgbClr val="24292F"/>
                </a:solidFill>
                <a:effectLst/>
                <a:latin typeface="Consolas" panose="020B0609020204030204" pitchFamily="49" charset="0"/>
              </a:rPr>
              <a:t>--dictionary </a:t>
            </a:r>
            <a:r>
              <a:rPr lang="en-IN" b="0" i="0" dirty="0" err="1">
                <a:solidFill>
                  <a:srgbClr val="24292F"/>
                </a:solidFill>
                <a:effectLst/>
                <a:latin typeface="Consolas" panose="020B0609020204030204" pitchFamily="49" charset="0"/>
              </a:rPr>
              <a:t>terpene_synthase</a:t>
            </a:r>
            <a:endParaRPr lang="en-IN" b="0" i="0" dirty="0">
              <a:solidFill>
                <a:srgbClr val="24292F"/>
              </a:solidFill>
              <a:effectLst/>
              <a:latin typeface="Consolas" panose="020B0609020204030204" pitchFamily="49" charset="0"/>
            </a:endParaRPr>
          </a:p>
          <a:p>
            <a:pPr marL="152396" indent="0">
              <a:buNone/>
            </a:pPr>
            <a:r>
              <a:rPr lang="en-IN" b="0" i="0" dirty="0">
                <a:solidFill>
                  <a:srgbClr val="24292F"/>
                </a:solidFill>
                <a:effectLst/>
                <a:latin typeface="Consolas" panose="020B0609020204030204" pitchFamily="49" charset="0"/>
              </a:rPr>
              <a:t>--directory </a:t>
            </a:r>
            <a:r>
              <a:rPr lang="en-IN" b="0" i="0" dirty="0" err="1">
                <a:solidFill>
                  <a:srgbClr val="24292F"/>
                </a:solidFill>
                <a:effectLst/>
                <a:latin typeface="Consolas" panose="020B0609020204030204" pitchFamily="49" charset="0"/>
              </a:rPr>
              <a:t>terpene_synthase_dir</a:t>
            </a:r>
            <a:r>
              <a:rPr lang="en-IN" b="0" i="0" dirty="0">
                <a:solidFill>
                  <a:srgbClr val="24292F"/>
                </a:solidFill>
                <a:effectLst/>
                <a:latin typeface="Consolas" panose="020B0609020204030204" pitchFamily="49" charset="0"/>
              </a:rPr>
              <a:t> </a:t>
            </a:r>
          </a:p>
          <a:p>
            <a:pPr marL="152396" indent="0">
              <a:buNone/>
            </a:pPr>
            <a:r>
              <a:rPr lang="en-IN" b="0" i="0" dirty="0">
                <a:solidFill>
                  <a:srgbClr val="24292F"/>
                </a:solidFill>
                <a:effectLst/>
                <a:latin typeface="Consolas" panose="020B0609020204030204" pitchFamily="49" charset="0"/>
              </a:rPr>
              <a:t>--input </a:t>
            </a:r>
            <a:r>
              <a:rPr lang="en-IN" b="0" i="0" dirty="0" err="1">
                <a:solidFill>
                  <a:srgbClr val="24292F"/>
                </a:solidFill>
                <a:effectLst/>
                <a:latin typeface="Consolas" panose="020B0609020204030204" pitchFamily="49" charset="0"/>
              </a:rPr>
              <a:t>terpene_synthase.txt</a:t>
            </a:r>
            <a:endParaRPr lang="en-IN" b="0" i="0" dirty="0">
              <a:solidFill>
                <a:srgbClr val="24292F"/>
              </a:solidFill>
              <a:effectLst/>
              <a:latin typeface="Consolas" panose="020B0609020204030204" pitchFamily="49" charset="0"/>
            </a:endParaRPr>
          </a:p>
          <a:p>
            <a:pPr marL="152396" indent="0">
              <a:buNone/>
            </a:pPr>
            <a:r>
              <a:rPr lang="en-IN" b="0" i="0" dirty="0">
                <a:solidFill>
                  <a:srgbClr val="24292F"/>
                </a:solidFill>
                <a:effectLst/>
                <a:latin typeface="Consolas" panose="020B0609020204030204" pitchFamily="49" charset="0"/>
              </a:rPr>
              <a:t> create </a:t>
            </a:r>
          </a:p>
          <a:p>
            <a:pPr marL="152396" indent="0">
              <a:buNone/>
            </a:pPr>
            <a:r>
              <a:rPr lang="en-IN" b="0" i="0" dirty="0">
                <a:solidFill>
                  <a:srgbClr val="24292F"/>
                </a:solidFill>
                <a:effectLst/>
                <a:latin typeface="Consolas" panose="020B0609020204030204" pitchFamily="49" charset="0"/>
              </a:rPr>
              <a:t>--</a:t>
            </a:r>
            <a:r>
              <a:rPr lang="en-IN" b="0" i="0" dirty="0" err="1">
                <a:solidFill>
                  <a:srgbClr val="24292F"/>
                </a:solidFill>
                <a:effectLst/>
                <a:latin typeface="Consolas" panose="020B0609020204030204" pitchFamily="49" charset="0"/>
              </a:rPr>
              <a:t>informat</a:t>
            </a:r>
            <a:r>
              <a:rPr lang="en-IN" b="0" i="0" dirty="0">
                <a:solidFill>
                  <a:srgbClr val="24292F"/>
                </a:solidFill>
                <a:effectLst/>
                <a:latin typeface="Consolas" panose="020B0609020204030204" pitchFamily="49" charset="0"/>
              </a:rPr>
              <a:t> list </a:t>
            </a:r>
          </a:p>
          <a:p>
            <a:pPr marL="152396" indent="0">
              <a:buNone/>
            </a:pPr>
            <a:r>
              <a:rPr lang="en-IN" b="0" i="0" dirty="0">
                <a:solidFill>
                  <a:srgbClr val="24292F"/>
                </a:solidFill>
                <a:effectLst/>
                <a:latin typeface="Consolas" panose="020B0609020204030204" pitchFamily="49" charset="0"/>
              </a:rPr>
              <a:t>--</a:t>
            </a:r>
            <a:r>
              <a:rPr lang="en-IN" b="0" i="0" dirty="0" err="1">
                <a:solidFill>
                  <a:srgbClr val="24292F"/>
                </a:solidFill>
                <a:effectLst/>
                <a:latin typeface="Consolas" panose="020B0609020204030204" pitchFamily="49" charset="0"/>
              </a:rPr>
              <a:t>outformats</a:t>
            </a:r>
            <a:r>
              <a:rPr lang="en-IN" b="0" i="0" dirty="0">
                <a:solidFill>
                  <a:srgbClr val="24292F"/>
                </a:solidFill>
                <a:effectLst/>
                <a:latin typeface="Consolas" panose="020B0609020204030204" pitchFamily="49" charset="0"/>
              </a:rPr>
              <a:t> xml</a:t>
            </a:r>
            <a:endParaRPr lang="en-IN" dirty="0">
              <a:latin typeface="Consolas" panose="020B0609020204030204" pitchFamily="49" charset="0"/>
            </a:endParaRPr>
          </a:p>
        </p:txBody>
      </p:sp>
      <p:pic>
        <p:nvPicPr>
          <p:cNvPr id="4" name="Google Shape;73;p15">
            <a:extLst>
              <a:ext uri="{FF2B5EF4-FFF2-40B4-BE49-F238E27FC236}">
                <a16:creationId xmlns:a16="http://schemas.microsoft.com/office/drawing/2014/main" id="{345FA8F8-1899-425B-8126-F627B6FB81B3}"/>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5" name="Google Shape;74;p15">
            <a:extLst>
              <a:ext uri="{FF2B5EF4-FFF2-40B4-BE49-F238E27FC236}">
                <a16:creationId xmlns:a16="http://schemas.microsoft.com/office/drawing/2014/main" id="{4677C39A-CD8B-48DC-AED7-E13C5BBB5BF0}"/>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Graphic 5" descr="Kangaroo">
            <a:extLst>
              <a:ext uri="{FF2B5EF4-FFF2-40B4-BE49-F238E27FC236}">
                <a16:creationId xmlns:a16="http://schemas.microsoft.com/office/drawing/2014/main" id="{B7B8B616-5DE8-433B-BCC4-C21395B5C8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200341" y="4126484"/>
            <a:ext cx="1437523" cy="1374549"/>
          </a:xfrm>
          <a:prstGeom prst="rect">
            <a:avLst/>
          </a:prstGeom>
        </p:spPr>
      </p:pic>
    </p:spTree>
    <p:extLst>
      <p:ext uri="{BB962C8B-B14F-4D97-AF65-F5344CB8AC3E}">
        <p14:creationId xmlns:p14="http://schemas.microsoft.com/office/powerpoint/2010/main" val="3665072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7377-422C-496B-B6AC-9C4759756F28}"/>
              </a:ext>
            </a:extLst>
          </p:cNvPr>
          <p:cNvSpPr>
            <a:spLocks noGrp="1"/>
          </p:cNvSpPr>
          <p:nvPr>
            <p:ph type="title"/>
          </p:nvPr>
        </p:nvSpPr>
        <p:spPr>
          <a:xfrm>
            <a:off x="239137" y="-91907"/>
            <a:ext cx="11360800" cy="763600"/>
          </a:xfrm>
        </p:spPr>
        <p:txBody>
          <a:bodyPr/>
          <a:lstStyle/>
          <a:p>
            <a:r>
              <a:rPr lang="en-IN" dirty="0"/>
              <a:t>Last step:`</a:t>
            </a:r>
            <a:r>
              <a:rPr lang="en-IN" dirty="0" err="1"/>
              <a:t>ami-dict</a:t>
            </a:r>
            <a:r>
              <a:rPr lang="en-IN" dirty="0"/>
              <a:t>` to convert into dictionary</a:t>
            </a:r>
          </a:p>
        </p:txBody>
      </p:sp>
      <p:sp>
        <p:nvSpPr>
          <p:cNvPr id="3" name="Text Placeholder 2">
            <a:extLst>
              <a:ext uri="{FF2B5EF4-FFF2-40B4-BE49-F238E27FC236}">
                <a16:creationId xmlns:a16="http://schemas.microsoft.com/office/drawing/2014/main" id="{E9E7E4FE-7360-40BC-9D31-BAB343059DC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4EE65CA-E95B-45D2-889A-4348F41FF4FC}"/>
              </a:ext>
            </a:extLst>
          </p:cNvPr>
          <p:cNvPicPr>
            <a:picLocks noChangeAspect="1"/>
          </p:cNvPicPr>
          <p:nvPr/>
        </p:nvPicPr>
        <p:blipFill rotWithShape="1">
          <a:blip r:embed="rId2">
            <a:extLst>
              <a:ext uri="{28A0092B-C50C-407E-A947-70E740481C1C}">
                <a14:useLocalDpi xmlns:a14="http://schemas.microsoft.com/office/drawing/2010/main" val="0"/>
              </a:ext>
            </a:extLst>
          </a:blip>
          <a:srcRect r="8471"/>
          <a:stretch/>
        </p:blipFill>
        <p:spPr>
          <a:xfrm>
            <a:off x="415600" y="528030"/>
            <a:ext cx="10740189" cy="5801940"/>
          </a:xfrm>
          <a:prstGeom prst="rect">
            <a:avLst/>
          </a:prstGeom>
        </p:spPr>
      </p:pic>
    </p:spTree>
    <p:extLst>
      <p:ext uri="{BB962C8B-B14F-4D97-AF65-F5344CB8AC3E}">
        <p14:creationId xmlns:p14="http://schemas.microsoft.com/office/powerpoint/2010/main" val="424521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2F38D-2DD2-446D-8780-325A26CEA9EF}"/>
              </a:ext>
            </a:extLst>
          </p:cNvPr>
          <p:cNvSpPr>
            <a:spLocks noGrp="1"/>
          </p:cNvSpPr>
          <p:nvPr>
            <p:ph type="title"/>
          </p:nvPr>
        </p:nvSpPr>
        <p:spPr/>
        <p:txBody>
          <a:bodyPr>
            <a:normAutofit/>
          </a:bodyPr>
          <a:lstStyle/>
          <a:p>
            <a:r>
              <a:rPr lang="en-IN" dirty="0"/>
              <a:t>Final Dictionary!</a:t>
            </a:r>
          </a:p>
        </p:txBody>
      </p:sp>
      <p:sp>
        <p:nvSpPr>
          <p:cNvPr id="8" name="TextBox 7">
            <a:extLst>
              <a:ext uri="{FF2B5EF4-FFF2-40B4-BE49-F238E27FC236}">
                <a16:creationId xmlns:a16="http://schemas.microsoft.com/office/drawing/2014/main" id="{CC2CE579-7ED3-43C2-984F-95068BCDDBBF}"/>
              </a:ext>
            </a:extLst>
          </p:cNvPr>
          <p:cNvSpPr txBox="1"/>
          <p:nvPr/>
        </p:nvSpPr>
        <p:spPr>
          <a:xfrm>
            <a:off x="2971800" y="5854265"/>
            <a:ext cx="6248400" cy="379656"/>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Ready to go off and annotate the scientific literature!</a:t>
            </a:r>
          </a:p>
        </p:txBody>
      </p:sp>
      <p:pic>
        <p:nvPicPr>
          <p:cNvPr id="18" name="Google Shape;96;p18">
            <a:extLst>
              <a:ext uri="{FF2B5EF4-FFF2-40B4-BE49-F238E27FC236}">
                <a16:creationId xmlns:a16="http://schemas.microsoft.com/office/drawing/2014/main" id="{F56E8979-3A71-4C84-81B9-14438F01AD35}"/>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cxnSp>
        <p:nvCxnSpPr>
          <p:cNvPr id="17" name="Straight Arrow Connector 16">
            <a:extLst>
              <a:ext uri="{FF2B5EF4-FFF2-40B4-BE49-F238E27FC236}">
                <a16:creationId xmlns:a16="http://schemas.microsoft.com/office/drawing/2014/main" id="{17316570-A0A3-4520-86AD-A2B40BA7102C}"/>
              </a:ext>
            </a:extLst>
          </p:cNvPr>
          <p:cNvCxnSpPr>
            <a:cxnSpLocks/>
          </p:cNvCxnSpPr>
          <p:nvPr/>
        </p:nvCxnSpPr>
        <p:spPr>
          <a:xfrm flipH="1">
            <a:off x="2971800" y="1502449"/>
            <a:ext cx="988445" cy="1369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97;p18">
            <a:extLst>
              <a:ext uri="{FF2B5EF4-FFF2-40B4-BE49-F238E27FC236}">
                <a16:creationId xmlns:a16="http://schemas.microsoft.com/office/drawing/2014/main" id="{2AEA07C3-513D-4735-BC38-D4AEAD73BF85}"/>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
        <p:nvSpPr>
          <p:cNvPr id="10" name="TextBox 9">
            <a:extLst>
              <a:ext uri="{FF2B5EF4-FFF2-40B4-BE49-F238E27FC236}">
                <a16:creationId xmlns:a16="http://schemas.microsoft.com/office/drawing/2014/main" id="{852C9B06-356D-4125-9CC0-6B851E1CD43C}"/>
              </a:ext>
            </a:extLst>
          </p:cNvPr>
          <p:cNvSpPr txBox="1"/>
          <p:nvPr/>
        </p:nvSpPr>
        <p:spPr>
          <a:xfrm>
            <a:off x="0" y="2574042"/>
            <a:ext cx="12192000" cy="1477328"/>
          </a:xfrm>
          <a:prstGeom prst="rect">
            <a:avLst/>
          </a:prstGeom>
          <a:solidFill>
            <a:schemeClr val="bg2">
              <a:lumMod val="20000"/>
              <a:lumOff val="80000"/>
            </a:schemeClr>
          </a:solidFill>
        </p:spPr>
        <p:txBody>
          <a:bodyPr wrap="square">
            <a:spAutoFit/>
          </a:bodyPr>
          <a:lstStyle/>
          <a:p>
            <a:r>
              <a:rPr lang="en-IN" dirty="0">
                <a:effectLst/>
                <a:latin typeface="Consolas" panose="020B0609020204030204" pitchFamily="49" charset="0"/>
              </a:rPr>
              <a:t>…</a:t>
            </a:r>
          </a:p>
          <a:p>
            <a:r>
              <a:rPr lang="en-IN" dirty="0">
                <a:effectLst/>
                <a:latin typeface="Consolas" panose="020B0609020204030204" pitchFamily="49" charset="0"/>
              </a:rPr>
              <a:t>&lt;entry term="</a:t>
            </a:r>
            <a:r>
              <a:rPr lang="en-IN" b="1" dirty="0">
                <a:effectLst/>
                <a:latin typeface="Consolas" panose="020B0609020204030204" pitchFamily="49" charset="0"/>
              </a:rPr>
              <a:t>diphosphate synthase</a:t>
            </a:r>
            <a:r>
              <a:rPr lang="en-IN" dirty="0">
                <a:effectLst/>
                <a:latin typeface="Consolas" panose="020B0609020204030204" pitchFamily="49" charset="0"/>
              </a:rPr>
              <a:t>“ </a:t>
            </a:r>
            <a:r>
              <a:rPr lang="en-IN" dirty="0" err="1">
                <a:effectLst/>
                <a:latin typeface="Consolas" panose="020B0609020204030204" pitchFamily="49" charset="0"/>
              </a:rPr>
              <a:t>WikidataID</a:t>
            </a:r>
            <a:r>
              <a:rPr lang="en-IN" dirty="0">
                <a:effectLst/>
                <a:latin typeface="Consolas" panose="020B0609020204030204" pitchFamily="49" charset="0"/>
              </a:rPr>
              <a:t> = “</a:t>
            </a:r>
            <a:r>
              <a:rPr lang="en-IN" b="1" i="0" dirty="0">
                <a:solidFill>
                  <a:srgbClr val="1D1C1D"/>
                </a:solidFill>
                <a:effectLst/>
                <a:latin typeface="Consolas" panose="020B0609020204030204" pitchFamily="49" charset="0"/>
              </a:rPr>
              <a:t>Q18648706</a:t>
            </a:r>
            <a:r>
              <a:rPr lang="en-IN" b="0" i="0" dirty="0">
                <a:solidFill>
                  <a:srgbClr val="1D1C1D"/>
                </a:solidFill>
                <a:effectLst/>
                <a:latin typeface="Consolas" panose="020B0609020204030204" pitchFamily="49" charset="0"/>
              </a:rPr>
              <a:t>”</a:t>
            </a:r>
            <a:r>
              <a:rPr lang="en-IN" dirty="0">
                <a:effectLst/>
                <a:latin typeface="Consolas" panose="020B0609020204030204" pitchFamily="49" charset="0"/>
              </a:rPr>
              <a:t>/&gt;</a:t>
            </a:r>
          </a:p>
          <a:p>
            <a:r>
              <a:rPr lang="en-IN" dirty="0">
                <a:effectLst/>
                <a:latin typeface="Consolas" panose="020B0609020204030204" pitchFamily="49" charset="0"/>
              </a:rPr>
              <a:t>&lt;entry term="</a:t>
            </a:r>
            <a:r>
              <a:rPr lang="en-IN" b="1" dirty="0">
                <a:effectLst/>
                <a:latin typeface="Consolas" panose="020B0609020204030204" pitchFamily="49" charset="0"/>
              </a:rPr>
              <a:t>valencene synthase </a:t>
            </a:r>
            <a:r>
              <a:rPr lang="en-IN" dirty="0" err="1">
                <a:effectLst/>
                <a:latin typeface="Consolas" panose="020B0609020204030204" pitchFamily="49" charset="0"/>
              </a:rPr>
              <a:t>WikidataID</a:t>
            </a:r>
            <a:r>
              <a:rPr lang="en-IN" dirty="0">
                <a:effectLst/>
                <a:latin typeface="Consolas" panose="020B0609020204030204" pitchFamily="49" charset="0"/>
              </a:rPr>
              <a:t> = “</a:t>
            </a:r>
            <a:r>
              <a:rPr lang="en-IN" b="1" i="0" dirty="0">
                <a:effectLst/>
                <a:latin typeface="Consolas" panose="020B0609020204030204" pitchFamily="49" charset="0"/>
              </a:rPr>
              <a:t>Q13405193</a:t>
            </a:r>
            <a:r>
              <a:rPr lang="en-IN" b="0" i="0" dirty="0">
                <a:solidFill>
                  <a:srgbClr val="1D1C1D"/>
                </a:solidFill>
                <a:effectLst/>
                <a:latin typeface="Consolas" panose="020B0609020204030204" pitchFamily="49" charset="0"/>
              </a:rPr>
              <a:t>”</a:t>
            </a:r>
            <a:r>
              <a:rPr lang="en-IN" dirty="0">
                <a:effectLst/>
                <a:latin typeface="Consolas" panose="020B0609020204030204" pitchFamily="49" charset="0"/>
              </a:rPr>
              <a:t>"/&gt;</a:t>
            </a:r>
          </a:p>
          <a:p>
            <a:r>
              <a:rPr lang="en-IN" dirty="0">
                <a:effectLst/>
                <a:latin typeface="Consolas" panose="020B0609020204030204" pitchFamily="49" charset="0"/>
              </a:rPr>
              <a:t>&lt;entry term=“</a:t>
            </a:r>
            <a:r>
              <a:rPr lang="en-IN" kern="0" dirty="0">
                <a:solidFill>
                  <a:srgbClr val="000000"/>
                </a:solidFill>
                <a:effectLst/>
                <a:latin typeface="Consolas" panose="020B0609020204030204" pitchFamily="49" charset="0"/>
                <a:cs typeface="Arial"/>
                <a:sym typeface="Arial"/>
              </a:rPr>
              <a:t>g</a:t>
            </a:r>
            <a:r>
              <a:rPr lang="en-IN" sz="1800" b="1" kern="0" dirty="0">
                <a:solidFill>
                  <a:srgbClr val="000000"/>
                </a:solidFill>
                <a:latin typeface="Consolas" panose="020B0609020204030204" pitchFamily="49" charset="0"/>
                <a:cs typeface="Arial"/>
                <a:sym typeface="Arial"/>
              </a:rPr>
              <a:t>eranyl diphosphate</a:t>
            </a:r>
            <a:r>
              <a:rPr lang="en-IN" sz="1800" kern="0" dirty="0">
                <a:solidFill>
                  <a:srgbClr val="000000"/>
                </a:solidFill>
                <a:latin typeface="Consolas" panose="020B0609020204030204" pitchFamily="49" charset="0"/>
                <a:cs typeface="Arial"/>
                <a:sym typeface="Arial"/>
              </a:rPr>
              <a:t>” </a:t>
            </a:r>
            <a:r>
              <a:rPr lang="en-IN" dirty="0" err="1">
                <a:effectLst/>
                <a:latin typeface="Consolas" panose="020B0609020204030204" pitchFamily="49" charset="0"/>
              </a:rPr>
              <a:t>WikidataID</a:t>
            </a:r>
            <a:r>
              <a:rPr lang="en-IN" dirty="0">
                <a:effectLst/>
                <a:latin typeface="Consolas" panose="020B0609020204030204" pitchFamily="49" charset="0"/>
              </a:rPr>
              <a:t> = “</a:t>
            </a:r>
            <a:r>
              <a:rPr lang="en-IN" b="1" i="0" dirty="0">
                <a:solidFill>
                  <a:srgbClr val="1D1C1D"/>
                </a:solidFill>
                <a:effectLst/>
                <a:latin typeface="Consolas" panose="020B0609020204030204" pitchFamily="49" charset="0"/>
              </a:rPr>
              <a:t>Q23340835</a:t>
            </a:r>
            <a:r>
              <a:rPr lang="en-IN" b="0" i="0" dirty="0">
                <a:solidFill>
                  <a:srgbClr val="1D1C1D"/>
                </a:solidFill>
                <a:effectLst/>
                <a:latin typeface="Consolas" panose="020B0609020204030204" pitchFamily="49" charset="0"/>
              </a:rPr>
              <a:t>”</a:t>
            </a:r>
            <a:r>
              <a:rPr lang="en-IN" dirty="0">
                <a:effectLst/>
                <a:latin typeface="Consolas" panose="020B0609020204030204" pitchFamily="49" charset="0"/>
              </a:rPr>
              <a:t>"/&gt;</a:t>
            </a:r>
            <a:endParaRPr lang="en-IN" dirty="0">
              <a:latin typeface="Consolas" panose="020B0609020204030204" pitchFamily="49" charset="0"/>
            </a:endParaRPr>
          </a:p>
          <a:p>
            <a:r>
              <a:rPr lang="en-IN" dirty="0">
                <a:latin typeface="Consolas" panose="020B0609020204030204" pitchFamily="49" charset="0"/>
              </a:rPr>
              <a:t>…</a:t>
            </a:r>
          </a:p>
        </p:txBody>
      </p:sp>
      <p:cxnSp>
        <p:nvCxnSpPr>
          <p:cNvPr id="9" name="Straight Arrow Connector 8">
            <a:extLst>
              <a:ext uri="{FF2B5EF4-FFF2-40B4-BE49-F238E27FC236}">
                <a16:creationId xmlns:a16="http://schemas.microsoft.com/office/drawing/2014/main" id="{F8BBA6FC-50FC-4709-B171-3F8E0F06CF20}"/>
              </a:ext>
            </a:extLst>
          </p:cNvPr>
          <p:cNvCxnSpPr>
            <a:cxnSpLocks/>
            <a:stCxn id="11" idx="2"/>
          </p:cNvCxnSpPr>
          <p:nvPr/>
        </p:nvCxnSpPr>
        <p:spPr>
          <a:xfrm flipH="1">
            <a:off x="7240533" y="1502449"/>
            <a:ext cx="1649714" cy="1369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650F85E-FCFC-4BE4-A378-99FA78635694}"/>
              </a:ext>
            </a:extLst>
          </p:cNvPr>
          <p:cNvSpPr/>
          <p:nvPr/>
        </p:nvSpPr>
        <p:spPr>
          <a:xfrm>
            <a:off x="8021053" y="975167"/>
            <a:ext cx="1738388" cy="527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Wikidata ID</a:t>
            </a:r>
            <a:endParaRPr lang="en-IN" dirty="0"/>
          </a:p>
        </p:txBody>
      </p:sp>
      <p:sp>
        <p:nvSpPr>
          <p:cNvPr id="16" name="Rectangle 15">
            <a:extLst>
              <a:ext uri="{FF2B5EF4-FFF2-40B4-BE49-F238E27FC236}">
                <a16:creationId xmlns:a16="http://schemas.microsoft.com/office/drawing/2014/main" id="{2C6640C8-0FC0-484D-B103-69ECB9D7A26B}"/>
              </a:ext>
            </a:extLst>
          </p:cNvPr>
          <p:cNvSpPr/>
          <p:nvPr/>
        </p:nvSpPr>
        <p:spPr>
          <a:xfrm>
            <a:off x="3695888" y="1049975"/>
            <a:ext cx="1738388" cy="527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a:t>
            </a:r>
            <a:endParaRPr lang="en-IN" dirty="0"/>
          </a:p>
        </p:txBody>
      </p:sp>
    </p:spTree>
    <p:extLst>
      <p:ext uri="{BB962C8B-B14F-4D97-AF65-F5344CB8AC3E}">
        <p14:creationId xmlns:p14="http://schemas.microsoft.com/office/powerpoint/2010/main" val="4174641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Learning Experience</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4" name="TextBox 3">
            <a:extLst>
              <a:ext uri="{FF2B5EF4-FFF2-40B4-BE49-F238E27FC236}">
                <a16:creationId xmlns:a16="http://schemas.microsoft.com/office/drawing/2014/main" id="{A28961E2-D629-4569-B31C-17054685E0C4}"/>
              </a:ext>
            </a:extLst>
          </p:cNvPr>
          <p:cNvSpPr txBox="1"/>
          <p:nvPr/>
        </p:nvSpPr>
        <p:spPr>
          <a:xfrm>
            <a:off x="954156" y="2155687"/>
            <a:ext cx="6484731" cy="2964594"/>
          </a:xfrm>
          <a:prstGeom prst="rect">
            <a:avLst/>
          </a:prstGeom>
          <a:noFill/>
        </p:spPr>
        <p:txBody>
          <a:bodyPr wrap="square" rtlCol="0">
            <a:spAutoFit/>
          </a:bodyPr>
          <a:lstStyle/>
          <a:p>
            <a:pPr marL="609585" indent="-609585" defTabSz="1219170">
              <a:buClr>
                <a:srgbClr val="000000"/>
              </a:buClr>
              <a:buFontTx/>
              <a:buChar char="-"/>
            </a:pPr>
            <a:r>
              <a:rPr lang="en-IN" sz="3733" kern="0" dirty="0">
                <a:solidFill>
                  <a:srgbClr val="FFFFFF"/>
                </a:solidFill>
                <a:latin typeface="Montserrat Light" panose="00000400000000000000" pitchFamily="2" charset="0"/>
                <a:cs typeface="Arial"/>
                <a:sym typeface="Arial"/>
              </a:rPr>
              <a:t>Teamwork</a:t>
            </a:r>
          </a:p>
          <a:p>
            <a:pPr marL="609585" indent="-609585" defTabSz="1219170">
              <a:buClr>
                <a:srgbClr val="000000"/>
              </a:buClr>
              <a:buFontTx/>
              <a:buChar char="-"/>
            </a:pPr>
            <a:endParaRPr lang="en-IN" sz="3733" kern="0" dirty="0">
              <a:solidFill>
                <a:srgbClr val="FFFFFF"/>
              </a:solidFill>
              <a:latin typeface="Montserrat Light" panose="00000400000000000000" pitchFamily="2" charset="0"/>
              <a:cs typeface="Arial"/>
              <a:sym typeface="Arial"/>
            </a:endParaRPr>
          </a:p>
          <a:p>
            <a:pPr marL="609585" indent="-609585" defTabSz="1219170">
              <a:buClr>
                <a:srgbClr val="000000"/>
              </a:buClr>
              <a:buFont typeface="Arial" panose="020B0604020202020204" pitchFamily="34" charset="0"/>
              <a:buChar char="•"/>
            </a:pPr>
            <a:r>
              <a:rPr lang="en-IN" sz="3733" kern="0" dirty="0">
                <a:solidFill>
                  <a:srgbClr val="FFFFFF"/>
                </a:solidFill>
                <a:latin typeface="Montserrat Light" panose="00000400000000000000" pitchFamily="2" charset="0"/>
                <a:cs typeface="Arial"/>
                <a:sym typeface="Arial"/>
              </a:rPr>
              <a:t>Communally solving      	problems made learning 	to run tools fun!</a:t>
            </a:r>
          </a:p>
        </p:txBody>
      </p:sp>
      <p:pic>
        <p:nvPicPr>
          <p:cNvPr id="10" name="Picture 9">
            <a:extLst>
              <a:ext uri="{FF2B5EF4-FFF2-40B4-BE49-F238E27FC236}">
                <a16:creationId xmlns:a16="http://schemas.microsoft.com/office/drawing/2014/main" id="{CA980629-F502-464B-B99D-6F0E87AC40C0}"/>
              </a:ext>
            </a:extLst>
          </p:cNvPr>
          <p:cNvPicPr>
            <a:picLocks noChangeAspect="1"/>
          </p:cNvPicPr>
          <p:nvPr/>
        </p:nvPicPr>
        <p:blipFill>
          <a:blip r:embed="rId5"/>
          <a:stretch>
            <a:fillRect/>
          </a:stretch>
        </p:blipFill>
        <p:spPr>
          <a:xfrm>
            <a:off x="8636884" y="2083957"/>
            <a:ext cx="2600960" cy="26009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817C2FC5-79A2-4645-B15D-708E83E5FAB5}"/>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1" name="Picture 10">
            <a:extLst>
              <a:ext uri="{FF2B5EF4-FFF2-40B4-BE49-F238E27FC236}">
                <a16:creationId xmlns:a16="http://schemas.microsoft.com/office/drawing/2014/main" id="{F121D3FB-0CCC-4F79-8391-01B654CDAEE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E464594A-C4B7-4BD9-B706-AE7000F1C441}"/>
              </a:ext>
            </a:extLst>
          </p:cNvPr>
          <p:cNvSpPr txBox="1"/>
          <p:nvPr/>
        </p:nvSpPr>
        <p:spPr>
          <a:xfrm>
            <a:off x="224727"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cxnSp>
        <p:nvCxnSpPr>
          <p:cNvPr id="7" name="Straight Arrow Connector 6">
            <a:extLst>
              <a:ext uri="{FF2B5EF4-FFF2-40B4-BE49-F238E27FC236}">
                <a16:creationId xmlns:a16="http://schemas.microsoft.com/office/drawing/2014/main" id="{EA4AA38D-2690-4FE8-9D88-AA3A12FD4E85}"/>
              </a:ext>
            </a:extLst>
          </p:cNvPr>
          <p:cNvCxnSpPr>
            <a:stCxn id="12" idx="3"/>
            <a:endCxn id="3" idx="1"/>
          </p:cNvCxnSpPr>
          <p:nvPr/>
        </p:nvCxnSpPr>
        <p:spPr>
          <a:xfrm>
            <a:off x="2948074" y="2931597"/>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83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244EFF-51E4-482D-A51A-BFE77CECCF94}"/>
              </a:ext>
            </a:extLst>
          </p:cNvPr>
          <p:cNvSpPr txBox="1"/>
          <p:nvPr/>
        </p:nvSpPr>
        <p:spPr>
          <a:xfrm>
            <a:off x="745284" y="146803"/>
            <a:ext cx="553064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rPr>
              <a:t>Why Plant Chemistry? </a:t>
            </a:r>
          </a:p>
        </p:txBody>
      </p:sp>
      <p:sp>
        <p:nvSpPr>
          <p:cNvPr id="3" name="TextBox 2">
            <a:extLst>
              <a:ext uri="{FF2B5EF4-FFF2-40B4-BE49-F238E27FC236}">
                <a16:creationId xmlns:a16="http://schemas.microsoft.com/office/drawing/2014/main" id="{665CB1C0-1DD6-420B-AE4F-9598E7700810}"/>
              </a:ext>
            </a:extLst>
          </p:cNvPr>
          <p:cNvSpPr txBox="1"/>
          <p:nvPr/>
        </p:nvSpPr>
        <p:spPr>
          <a:xfrm>
            <a:off x="2802448" y="907744"/>
            <a:ext cx="74188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“Plants are better chemists than we are!“</a:t>
            </a:r>
          </a:p>
        </p:txBody>
      </p:sp>
      <p:sp>
        <p:nvSpPr>
          <p:cNvPr id="5" name="TextBox 4">
            <a:extLst>
              <a:ext uri="{FF2B5EF4-FFF2-40B4-BE49-F238E27FC236}">
                <a16:creationId xmlns:a16="http://schemas.microsoft.com/office/drawing/2014/main" id="{E7658BF1-0D9D-4ED3-890C-9CEF598850D9}"/>
              </a:ext>
            </a:extLst>
          </p:cNvPr>
          <p:cNvSpPr txBox="1"/>
          <p:nvPr/>
        </p:nvSpPr>
        <p:spPr>
          <a:xfrm>
            <a:off x="582208" y="3921987"/>
            <a:ext cx="253186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TERPENES!</a:t>
            </a:r>
          </a:p>
        </p:txBody>
      </p:sp>
      <p:sp>
        <p:nvSpPr>
          <p:cNvPr id="6" name="TextBox 5">
            <a:extLst>
              <a:ext uri="{FF2B5EF4-FFF2-40B4-BE49-F238E27FC236}">
                <a16:creationId xmlns:a16="http://schemas.microsoft.com/office/drawing/2014/main" id="{4E8E00C1-1733-4662-B98C-1D28067D89F4}"/>
              </a:ext>
            </a:extLst>
          </p:cNvPr>
          <p:cNvSpPr txBox="1"/>
          <p:nvPr/>
        </p:nvSpPr>
        <p:spPr>
          <a:xfrm>
            <a:off x="695421" y="1523176"/>
            <a:ext cx="621008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Plants use chemicals to: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communicate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Defend and resist disease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Attract pollinators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And for literally everything else!</a:t>
            </a:r>
          </a:p>
        </p:txBody>
      </p:sp>
      <p:pic>
        <p:nvPicPr>
          <p:cNvPr id="13" name="Picture 12">
            <a:extLst>
              <a:ext uri="{FF2B5EF4-FFF2-40B4-BE49-F238E27FC236}">
                <a16:creationId xmlns:a16="http://schemas.microsoft.com/office/drawing/2014/main" id="{57810ACB-880F-427B-99B1-86CD2AACEB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48156" y="5141537"/>
            <a:ext cx="2250745" cy="1569660"/>
          </a:xfrm>
          <a:prstGeom prst="rect">
            <a:avLst/>
          </a:prstGeom>
        </p:spPr>
      </p:pic>
      <p:sp>
        <p:nvSpPr>
          <p:cNvPr id="4" name="TextBox 3">
            <a:extLst>
              <a:ext uri="{FF2B5EF4-FFF2-40B4-BE49-F238E27FC236}">
                <a16:creationId xmlns:a16="http://schemas.microsoft.com/office/drawing/2014/main" id="{9FF20486-4C77-4F7B-97DF-3658F46C05BB}"/>
              </a:ext>
            </a:extLst>
          </p:cNvPr>
          <p:cNvSpPr txBox="1"/>
          <p:nvPr/>
        </p:nvSpPr>
        <p:spPr>
          <a:xfrm>
            <a:off x="907990" y="4440566"/>
            <a:ext cx="5537029"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&gt;20000 compounds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All have same starter molecule</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Based on what enzymes acts on the starting molecules the final product is different</a:t>
            </a:r>
          </a:p>
        </p:txBody>
      </p:sp>
      <p:sp>
        <p:nvSpPr>
          <p:cNvPr id="28" name="Rectangle 27">
            <a:extLst>
              <a:ext uri="{FF2B5EF4-FFF2-40B4-BE49-F238E27FC236}">
                <a16:creationId xmlns:a16="http://schemas.microsoft.com/office/drawing/2014/main" id="{487954C8-D336-48B4-9E6E-65E3DD59B9EE}"/>
              </a:ext>
            </a:extLst>
          </p:cNvPr>
          <p:cNvSpPr/>
          <p:nvPr/>
        </p:nvSpPr>
        <p:spPr>
          <a:xfrm>
            <a:off x="11567000"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3DD84D9C-FB4F-4084-B3BC-8CC499FC2EF3}"/>
              </a:ext>
            </a:extLst>
          </p:cNvPr>
          <p:cNvCxnSpPr>
            <a:cxnSpLocks/>
          </p:cNvCxnSpPr>
          <p:nvPr/>
        </p:nvCxnSpPr>
        <p:spPr>
          <a:xfrm flipV="1">
            <a:off x="-27226" y="897798"/>
            <a:ext cx="11647543" cy="25218"/>
          </a:xfrm>
          <a:prstGeom prst="line">
            <a:avLst/>
          </a:prstGeom>
          <a:ln w="539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C2C913AA-9FFB-41EB-8036-913DB5001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5368" y="5104728"/>
            <a:ext cx="2250745" cy="1606469"/>
          </a:xfrm>
          <a:prstGeom prst="rect">
            <a:avLst/>
          </a:prstGeom>
        </p:spPr>
      </p:pic>
      <p:sp>
        <p:nvSpPr>
          <p:cNvPr id="35" name="TextBox 34">
            <a:extLst>
              <a:ext uri="{FF2B5EF4-FFF2-40B4-BE49-F238E27FC236}">
                <a16:creationId xmlns:a16="http://schemas.microsoft.com/office/drawing/2014/main" id="{FB1BF0C3-03BF-441E-97FD-51DFD282163C}"/>
              </a:ext>
            </a:extLst>
          </p:cNvPr>
          <p:cNvSpPr txBox="1"/>
          <p:nvPr/>
        </p:nvSpPr>
        <p:spPr>
          <a:xfrm>
            <a:off x="6556969" y="3271737"/>
            <a:ext cx="177531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Aromatic!</a:t>
            </a:r>
          </a:p>
        </p:txBody>
      </p:sp>
      <p:pic>
        <p:nvPicPr>
          <p:cNvPr id="37" name="Graphic 36" descr="Cell Tower">
            <a:extLst>
              <a:ext uri="{FF2B5EF4-FFF2-40B4-BE49-F238E27FC236}">
                <a16:creationId xmlns:a16="http://schemas.microsoft.com/office/drawing/2014/main" id="{135D6775-3C72-404B-A61D-830823B4F3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690" y="1994406"/>
            <a:ext cx="914400" cy="914400"/>
          </a:xfrm>
          <a:prstGeom prst="rect">
            <a:avLst/>
          </a:prstGeom>
        </p:spPr>
      </p:pic>
      <p:pic>
        <p:nvPicPr>
          <p:cNvPr id="39" name="Graphic 38" descr="Plant">
            <a:extLst>
              <a:ext uri="{FF2B5EF4-FFF2-40B4-BE49-F238E27FC236}">
                <a16:creationId xmlns:a16="http://schemas.microsoft.com/office/drawing/2014/main" id="{D0D119FF-F430-4DE4-98CD-6977E81C6B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80890" y="1967666"/>
            <a:ext cx="914400" cy="914400"/>
          </a:xfrm>
          <a:prstGeom prst="rect">
            <a:avLst/>
          </a:prstGeom>
        </p:spPr>
      </p:pic>
      <p:pic>
        <p:nvPicPr>
          <p:cNvPr id="41" name="Picture 40">
            <a:extLst>
              <a:ext uri="{FF2B5EF4-FFF2-40B4-BE49-F238E27FC236}">
                <a16:creationId xmlns:a16="http://schemas.microsoft.com/office/drawing/2014/main" id="{B3315990-D006-4157-B4FA-36A9B837E8C2}"/>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29712" t="16448"/>
          <a:stretch/>
        </p:blipFill>
        <p:spPr>
          <a:xfrm>
            <a:off x="9353129" y="1806654"/>
            <a:ext cx="1791892" cy="1420035"/>
          </a:xfrm>
          <a:prstGeom prst="rect">
            <a:avLst/>
          </a:prstGeom>
        </p:spPr>
      </p:pic>
      <p:pic>
        <p:nvPicPr>
          <p:cNvPr id="48" name="Picture 47">
            <a:extLst>
              <a:ext uri="{FF2B5EF4-FFF2-40B4-BE49-F238E27FC236}">
                <a16:creationId xmlns:a16="http://schemas.microsoft.com/office/drawing/2014/main" id="{AE88667B-07CC-46F8-8294-E7B2EA16FAE8}"/>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19129" t="-2377" r="2996" b="18163"/>
          <a:stretch/>
        </p:blipFill>
        <p:spPr>
          <a:xfrm>
            <a:off x="7376658" y="1783720"/>
            <a:ext cx="1775319" cy="1439876"/>
          </a:xfrm>
          <a:prstGeom prst="rect">
            <a:avLst/>
          </a:prstGeom>
        </p:spPr>
      </p:pic>
      <p:sp>
        <p:nvSpPr>
          <p:cNvPr id="49" name="TextBox 48">
            <a:extLst>
              <a:ext uri="{FF2B5EF4-FFF2-40B4-BE49-F238E27FC236}">
                <a16:creationId xmlns:a16="http://schemas.microsoft.com/office/drawing/2014/main" id="{5500B78B-9986-4009-A084-708B0C1A6450}"/>
              </a:ext>
            </a:extLst>
          </p:cNvPr>
          <p:cNvSpPr txBox="1"/>
          <p:nvPr/>
        </p:nvSpPr>
        <p:spPr>
          <a:xfrm>
            <a:off x="4886272" y="4629873"/>
            <a:ext cx="32512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B8CCE8C-52AE-48AB-BFEA-096B4BABBB98}"/>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357101" y="3579656"/>
            <a:ext cx="1844553" cy="963391"/>
          </a:xfrm>
          <a:prstGeom prst="rect">
            <a:avLst/>
          </a:prstGeom>
        </p:spPr>
      </p:pic>
      <p:cxnSp>
        <p:nvCxnSpPr>
          <p:cNvPr id="11" name="Straight Arrow Connector 10">
            <a:extLst>
              <a:ext uri="{FF2B5EF4-FFF2-40B4-BE49-F238E27FC236}">
                <a16:creationId xmlns:a16="http://schemas.microsoft.com/office/drawing/2014/main" id="{9D2229F1-C868-40F1-AD1D-8009B9BB780D}"/>
              </a:ext>
            </a:extLst>
          </p:cNvPr>
          <p:cNvCxnSpPr>
            <a:stCxn id="8" idx="2"/>
            <a:endCxn id="13" idx="0"/>
          </p:cNvCxnSpPr>
          <p:nvPr/>
        </p:nvCxnSpPr>
        <p:spPr>
          <a:xfrm flipH="1">
            <a:off x="7273529" y="4543047"/>
            <a:ext cx="2005849" cy="598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F510C9-C609-4132-A217-7D5E1E96CA94}"/>
              </a:ext>
            </a:extLst>
          </p:cNvPr>
          <p:cNvCxnSpPr>
            <a:cxnSpLocks/>
            <a:stCxn id="8" idx="2"/>
            <a:endCxn id="33" idx="0"/>
          </p:cNvCxnSpPr>
          <p:nvPr/>
        </p:nvCxnSpPr>
        <p:spPr>
          <a:xfrm>
            <a:off x="9279378" y="4543047"/>
            <a:ext cx="471363" cy="561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D4CC1-4AC6-4731-921D-683E6BC5AC42}"/>
              </a:ext>
            </a:extLst>
          </p:cNvPr>
          <p:cNvCxnSpPr>
            <a:cxnSpLocks/>
            <a:stCxn id="8" idx="2"/>
          </p:cNvCxnSpPr>
          <p:nvPr/>
        </p:nvCxnSpPr>
        <p:spPr>
          <a:xfrm>
            <a:off x="9279378" y="4543047"/>
            <a:ext cx="2047145" cy="354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4DF673-7073-4F16-8CEF-B4F2F5878C1C}"/>
              </a:ext>
            </a:extLst>
          </p:cNvPr>
          <p:cNvSpPr txBox="1"/>
          <p:nvPr/>
        </p:nvSpPr>
        <p:spPr>
          <a:xfrm>
            <a:off x="11002853" y="5216765"/>
            <a:ext cx="564147" cy="369332"/>
          </a:xfrm>
          <a:prstGeom prst="rect">
            <a:avLst/>
          </a:prstGeom>
          <a:noFill/>
        </p:spPr>
        <p:txBody>
          <a:bodyPr wrap="square" rtlCol="0">
            <a:spAutoFit/>
          </a:bodyPr>
          <a:lstStyle/>
          <a:p>
            <a:r>
              <a:rPr lang="en-IN" dirty="0"/>
              <a:t>…</a:t>
            </a:r>
          </a:p>
        </p:txBody>
      </p:sp>
      <p:sp>
        <p:nvSpPr>
          <p:cNvPr id="22" name="TextBox 21">
            <a:extLst>
              <a:ext uri="{FF2B5EF4-FFF2-40B4-BE49-F238E27FC236}">
                <a16:creationId xmlns:a16="http://schemas.microsoft.com/office/drawing/2014/main" id="{72B843DD-FCA9-48FD-9FFC-13CADC746A51}"/>
              </a:ext>
            </a:extLst>
          </p:cNvPr>
          <p:cNvSpPr txBox="1"/>
          <p:nvPr/>
        </p:nvSpPr>
        <p:spPr>
          <a:xfrm>
            <a:off x="6735767" y="4383314"/>
            <a:ext cx="1211116" cy="369332"/>
          </a:xfrm>
          <a:prstGeom prst="rect">
            <a:avLst/>
          </a:prstGeom>
          <a:noFill/>
        </p:spPr>
        <p:txBody>
          <a:bodyPr wrap="square" rtlCol="0">
            <a:spAutoFit/>
          </a:bodyPr>
          <a:lstStyle/>
          <a:p>
            <a:r>
              <a:rPr lang="en-IN" dirty="0"/>
              <a:t>Enzymes</a:t>
            </a:r>
          </a:p>
        </p:txBody>
      </p:sp>
      <p:pic>
        <p:nvPicPr>
          <p:cNvPr id="24" name="Picture 23">
            <a:extLst>
              <a:ext uri="{FF2B5EF4-FFF2-40B4-BE49-F238E27FC236}">
                <a16:creationId xmlns:a16="http://schemas.microsoft.com/office/drawing/2014/main" id="{C1ADFA72-86AA-4B92-A12B-14D81A7ED91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578229" y="5112550"/>
            <a:ext cx="2517407" cy="1666471"/>
          </a:xfrm>
          <a:prstGeom prst="rect">
            <a:avLst/>
          </a:prstGeom>
        </p:spPr>
      </p:pic>
      <p:sp>
        <p:nvSpPr>
          <p:cNvPr id="25" name="TextBox 24">
            <a:extLst>
              <a:ext uri="{FF2B5EF4-FFF2-40B4-BE49-F238E27FC236}">
                <a16:creationId xmlns:a16="http://schemas.microsoft.com/office/drawing/2014/main" id="{A259562B-8ECA-4A0D-99AA-3D6EE20FC856}"/>
              </a:ext>
            </a:extLst>
          </p:cNvPr>
          <p:cNvSpPr txBox="1"/>
          <p:nvPr/>
        </p:nvSpPr>
        <p:spPr>
          <a:xfrm>
            <a:off x="6042852" y="5098305"/>
            <a:ext cx="877511" cy="369332"/>
          </a:xfrm>
          <a:prstGeom prst="rect">
            <a:avLst/>
          </a:prstGeom>
          <a:noFill/>
        </p:spPr>
        <p:txBody>
          <a:bodyPr wrap="square" rtlCol="0">
            <a:spAutoFit/>
          </a:bodyPr>
          <a:lstStyle/>
          <a:p>
            <a:r>
              <a:rPr lang="en-IN" dirty="0">
                <a:highlight>
                  <a:srgbClr val="FFFF00"/>
                </a:highlight>
              </a:rPr>
              <a:t>MINT</a:t>
            </a:r>
          </a:p>
        </p:txBody>
      </p:sp>
    </p:spTree>
    <p:extLst>
      <p:ext uri="{BB962C8B-B14F-4D97-AF65-F5344CB8AC3E}">
        <p14:creationId xmlns:p14="http://schemas.microsoft.com/office/powerpoint/2010/main" val="483137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EC976-C757-4C24-BBF3-F28E0DB05616}"/>
              </a:ext>
            </a:extLst>
          </p:cNvPr>
          <p:cNvSpPr txBox="1"/>
          <p:nvPr/>
        </p:nvSpPr>
        <p:spPr>
          <a:xfrm>
            <a:off x="3889828" y="2573867"/>
            <a:ext cx="3909181" cy="1569660"/>
          </a:xfrm>
          <a:prstGeom prst="rect">
            <a:avLst/>
          </a:prstGeom>
          <a:noFill/>
        </p:spPr>
        <p:txBody>
          <a:bodyPr wrap="square" rtlCol="0">
            <a:spAutoFit/>
          </a:bodyPr>
          <a:lstStyle/>
          <a:p>
            <a:pPr defTabSz="1219170">
              <a:buClr>
                <a:srgbClr val="000000"/>
              </a:buClr>
            </a:pPr>
            <a:r>
              <a:rPr lang="en-IN" sz="4800" kern="0" dirty="0">
                <a:solidFill>
                  <a:srgbClr val="000000"/>
                </a:solidFill>
                <a:latin typeface="Arial"/>
                <a:cs typeface="Arial"/>
                <a:sym typeface="Arial"/>
              </a:rPr>
              <a:t>Next up: </a:t>
            </a:r>
            <a:r>
              <a:rPr lang="en-IN" sz="4800" kern="0" dirty="0" err="1">
                <a:solidFill>
                  <a:srgbClr val="000000"/>
                </a:solidFill>
                <a:latin typeface="Arial"/>
                <a:cs typeface="Arial"/>
                <a:sym typeface="Arial"/>
              </a:rPr>
              <a:t>Anam</a:t>
            </a:r>
            <a:r>
              <a:rPr lang="en-IN" sz="4800" kern="0" dirty="0">
                <a:solidFill>
                  <a:srgbClr val="000000"/>
                </a:solidFill>
                <a:latin typeface="Arial"/>
                <a:cs typeface="Arial"/>
                <a:sym typeface="Arial"/>
              </a:rPr>
              <a:t> Anjum</a:t>
            </a:r>
          </a:p>
        </p:txBody>
      </p:sp>
      <p:pic>
        <p:nvPicPr>
          <p:cNvPr id="4" name="Graphic 3" descr="End">
            <a:extLst>
              <a:ext uri="{FF2B5EF4-FFF2-40B4-BE49-F238E27FC236}">
                <a16:creationId xmlns:a16="http://schemas.microsoft.com/office/drawing/2014/main" id="{94E22316-5724-4F90-8016-23FAF06D0E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1214" y="1594945"/>
            <a:ext cx="2464676" cy="2464676"/>
          </a:xfrm>
          <a:prstGeom prst="rect">
            <a:avLst/>
          </a:prstGeom>
        </p:spPr>
      </p:pic>
      <p:pic>
        <p:nvPicPr>
          <p:cNvPr id="5" name="Google Shape;62;p14">
            <a:extLst>
              <a:ext uri="{FF2B5EF4-FFF2-40B4-BE49-F238E27FC236}">
                <a16:creationId xmlns:a16="http://schemas.microsoft.com/office/drawing/2014/main" id="{EFC2BCCE-6D4F-41DE-9BCF-001685ACB1C3}"/>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89C052F4-DF52-4268-AF9E-2BD3DB192D07}"/>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222948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83586" y="1196374"/>
            <a:ext cx="11360800" cy="1767600"/>
          </a:xfrm>
          <a:prstGeom prst="rect">
            <a:avLst/>
          </a:prstGeom>
        </p:spPr>
        <p:txBody>
          <a:bodyPr spcFirstLastPara="1" wrap="square" lIns="121900" tIns="121900" rIns="121900" bIns="121900" anchor="b" anchorCtr="0">
            <a:normAutofit/>
          </a:bodyPr>
          <a:lstStyle/>
          <a:p>
            <a:pPr algn="l"/>
            <a:r>
              <a:rPr lang="en-GB" dirty="0"/>
              <a:t>Creating Mini-Corpora</a:t>
            </a:r>
            <a:endParaRPr dirty="0"/>
          </a:p>
        </p:txBody>
      </p:sp>
      <p:sp>
        <p:nvSpPr>
          <p:cNvPr id="61" name="Google Shape;61;p14"/>
          <p:cNvSpPr txBox="1">
            <a:spLocks noGrp="1"/>
          </p:cNvSpPr>
          <p:nvPr>
            <p:ph type="subTitle" idx="1"/>
          </p:nvPr>
        </p:nvSpPr>
        <p:spPr>
          <a:xfrm>
            <a:off x="415600" y="2864433"/>
            <a:ext cx="11360800" cy="1056800"/>
          </a:xfrm>
          <a:prstGeom prst="rect">
            <a:avLst/>
          </a:prstGeom>
        </p:spPr>
        <p:txBody>
          <a:bodyPr spcFirstLastPara="1" wrap="square" lIns="121900" tIns="121900" rIns="121900" bIns="121900" anchor="t" anchorCtr="0">
            <a:normAutofit/>
          </a:bodyPr>
          <a:lstStyle/>
          <a:p>
            <a:pPr marL="0" indent="0" algn="l"/>
            <a:r>
              <a:rPr lang="en-US" dirty="0"/>
              <a:t>H</a:t>
            </a:r>
            <a:r>
              <a:rPr lang="en-IN" dirty="0"/>
              <a:t>ow we find and automatically download papers </a:t>
            </a:r>
            <a:endParaRPr dirty="0"/>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
        <p:nvSpPr>
          <p:cNvPr id="66" name="Google Shape;66;p14"/>
          <p:cNvSpPr txBox="1"/>
          <p:nvPr/>
        </p:nvSpPr>
        <p:spPr>
          <a:xfrm>
            <a:off x="1031975" y="4067373"/>
            <a:ext cx="6578101" cy="123106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3733" kern="0" dirty="0" err="1">
                <a:solidFill>
                  <a:srgbClr val="FFFFFF"/>
                </a:solidFill>
                <a:latin typeface="Montserrat Medium"/>
                <a:ea typeface="Montserrat Medium"/>
                <a:cs typeface="Montserrat Medium"/>
                <a:sym typeface="Montserrat Medium"/>
              </a:rPr>
              <a:t>Anam</a:t>
            </a:r>
            <a:r>
              <a:rPr lang="en-US" sz="3733" kern="0" dirty="0">
                <a:solidFill>
                  <a:srgbClr val="FFFFFF"/>
                </a:solidFill>
                <a:latin typeface="Montserrat Medium"/>
                <a:ea typeface="Montserrat Medium"/>
                <a:cs typeface="Montserrat Medium"/>
                <a:sym typeface="Montserrat Medium"/>
              </a:rPr>
              <a:t> Anjum</a:t>
            </a:r>
            <a:endParaRPr sz="3733" kern="0" dirty="0">
              <a:solidFill>
                <a:srgbClr val="FFFFFF"/>
              </a:solidFill>
              <a:latin typeface="Montserrat Medium"/>
              <a:ea typeface="Montserrat Medium"/>
              <a:cs typeface="Montserrat Medium"/>
              <a:sym typeface="Montserrat Medium"/>
            </a:endParaRPr>
          </a:p>
          <a:p>
            <a:pPr defTabSz="1219170">
              <a:buClr>
                <a:srgbClr val="000000"/>
              </a:buClr>
            </a:pPr>
            <a:r>
              <a:rPr lang="en-IN" sz="2667" kern="0" dirty="0">
                <a:solidFill>
                  <a:srgbClr val="FFFFFF"/>
                </a:solidFill>
                <a:latin typeface="Montserrat Light"/>
                <a:ea typeface="Montserrat Light"/>
                <a:cs typeface="Montserrat Light"/>
                <a:sym typeface="Montserrat Light"/>
              </a:rPr>
              <a:t>KARYA Intern</a:t>
            </a:r>
            <a:endParaRPr sz="2667"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BF20F09A-8E0D-419C-B5A5-68E736ACF264}"/>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052"/>
          <a:stretch/>
        </p:blipFill>
        <p:spPr>
          <a:xfrm>
            <a:off x="5143529" y="4299455"/>
            <a:ext cx="1943532" cy="17761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A63715FB-0676-4471-9355-AD4AE25DE45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9805" r="9610" b="14386"/>
          <a:stretch/>
        </p:blipFill>
        <p:spPr>
          <a:xfrm>
            <a:off x="7627825" y="4268162"/>
            <a:ext cx="1943532" cy="18309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3E3BB39B-8B40-4D97-81C1-A470EE83EDC0}"/>
              </a:ext>
            </a:extLst>
          </p:cNvPr>
          <p:cNvSpPr txBox="1"/>
          <p:nvPr/>
        </p:nvSpPr>
        <p:spPr>
          <a:xfrm>
            <a:off x="5015593" y="4249255"/>
            <a:ext cx="22967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TOMATO </a:t>
            </a:r>
            <a:r>
              <a:rPr lang="hi-IN" b="0" i="0" dirty="0">
                <a:solidFill>
                  <a:srgbClr val="1D1C1D"/>
                </a:solidFill>
                <a:effectLst/>
                <a:highlight>
                  <a:srgbClr val="FFFF00"/>
                </a:highlight>
                <a:latin typeface="Slack-Lato"/>
              </a:rPr>
              <a:t>चाय</a:t>
            </a:r>
            <a:r>
              <a:rPr lang="hi-IN" b="0" i="0" dirty="0">
                <a:solidFill>
                  <a:srgbClr val="1D1C1D"/>
                </a:solidFill>
                <a:effectLst/>
                <a:latin typeface="Slack-Lato"/>
              </a:rPr>
              <a:t> </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2BDB93F-9638-4E57-8027-43C21E8C5864}"/>
              </a:ext>
            </a:extLst>
          </p:cNvPr>
          <p:cNvSpPr txBox="1"/>
          <p:nvPr/>
        </p:nvSpPr>
        <p:spPr>
          <a:xfrm>
            <a:off x="7500032" y="4192013"/>
            <a:ext cx="2427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CAMELLIA, TEA, </a:t>
            </a:r>
            <a:r>
              <a:rPr lang="hi-IN" b="0" i="0" dirty="0">
                <a:solidFill>
                  <a:srgbClr val="1D1C1D"/>
                </a:solidFill>
                <a:effectLst/>
                <a:highlight>
                  <a:srgbClr val="FFFF00"/>
                </a:highlight>
                <a:latin typeface="Slack-Lato"/>
              </a:rPr>
              <a:t>टमाटर</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8" name="Picture 7" descr="photo6174565501968166614">
            <a:extLst>
              <a:ext uri="{FF2B5EF4-FFF2-40B4-BE49-F238E27FC236}">
                <a16:creationId xmlns:a16="http://schemas.microsoft.com/office/drawing/2014/main" id="{83FD62EA-52B7-436F-9893-D27DFA5D20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25" t="2962" r="7775" b="31978"/>
          <a:stretch/>
        </p:blipFill>
        <p:spPr bwMode="auto">
          <a:xfrm>
            <a:off x="8069753" y="1248915"/>
            <a:ext cx="2676984" cy="27264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1" name="Google Shape;71;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About Me – </a:t>
            </a:r>
            <a:r>
              <a:rPr lang="en-GB" dirty="0" err="1">
                <a:solidFill>
                  <a:srgbClr val="FF0000"/>
                </a:solidFill>
              </a:rPr>
              <a:t>Anam</a:t>
            </a:r>
            <a:r>
              <a:rPr lang="en-GB" dirty="0">
                <a:solidFill>
                  <a:srgbClr val="FF0000"/>
                </a:solidFill>
              </a:rPr>
              <a:t> Anjum - </a:t>
            </a:r>
            <a:r>
              <a:rPr lang="hi-IN" b="0" i="0" dirty="0">
                <a:solidFill>
                  <a:srgbClr val="FF0000"/>
                </a:solidFill>
                <a:effectLst/>
                <a:latin typeface="Slack-Lato"/>
              </a:rPr>
              <a:t>अनम अंजुम</a:t>
            </a:r>
            <a:endParaRPr dirty="0">
              <a:solidFill>
                <a:srgbClr val="FF0000"/>
              </a:solidFill>
            </a:endParaRPr>
          </a:p>
        </p:txBody>
      </p:sp>
      <p:sp>
        <p:nvSpPr>
          <p:cNvPr id="72" name="Google Shape;72;p15"/>
          <p:cNvSpPr txBox="1">
            <a:spLocks noGrp="1"/>
          </p:cNvSpPr>
          <p:nvPr>
            <p:ph type="body" idx="1"/>
          </p:nvPr>
        </p:nvSpPr>
        <p:spPr>
          <a:xfrm>
            <a:off x="260686" y="1302229"/>
            <a:ext cx="6346896" cy="2452043"/>
          </a:xfrm>
          <a:prstGeom prst="rect">
            <a:avLst/>
          </a:prstGeom>
        </p:spPr>
        <p:txBody>
          <a:bodyPr spcFirstLastPara="1" wrap="square" lIns="121900" tIns="121900" rIns="121900" bIns="121900" anchor="t" anchorCtr="0">
            <a:normAutofit lnSpcReduction="10000"/>
          </a:bodyPr>
          <a:lstStyle/>
          <a:p>
            <a:pPr>
              <a:spcBef>
                <a:spcPts val="1600"/>
              </a:spcBef>
              <a:buFont typeface="Montserrat Light"/>
              <a:buChar char="●"/>
            </a:pPr>
            <a:r>
              <a:rPr lang="en-US" dirty="0"/>
              <a:t>From: Kota (Q330531), Rajasthan</a:t>
            </a:r>
          </a:p>
          <a:p>
            <a:pPr>
              <a:spcBef>
                <a:spcPts val="1333"/>
              </a:spcBef>
              <a:buFont typeface="Montserrat Light"/>
              <a:buChar char="●"/>
            </a:pPr>
            <a:r>
              <a:rPr lang="en-IN" dirty="0"/>
              <a:t>Masters (Botany) from </a:t>
            </a:r>
            <a:r>
              <a:rPr lang="en-IN" dirty="0" err="1"/>
              <a:t>Janki</a:t>
            </a:r>
            <a:r>
              <a:rPr lang="en-IN" dirty="0"/>
              <a:t> Devi Bajaj Girls Government College, Rajasthan, India.</a:t>
            </a:r>
          </a:p>
          <a:p>
            <a:pPr>
              <a:spcBef>
                <a:spcPts val="1333"/>
              </a:spcBef>
              <a:buFont typeface="Montserrat Light"/>
              <a:buChar char="●"/>
            </a:pPr>
            <a:r>
              <a:rPr lang="en-IN" dirty="0"/>
              <a:t>Joined </a:t>
            </a:r>
            <a:r>
              <a:rPr lang="en-IN" dirty="0" err="1"/>
              <a:t>CEVOpen</a:t>
            </a:r>
            <a:r>
              <a:rPr lang="en-IN" dirty="0"/>
              <a:t> in Sep. 2021</a:t>
            </a:r>
          </a:p>
          <a:p>
            <a:pPr>
              <a:spcBef>
                <a:spcPts val="1333"/>
              </a:spcBef>
              <a:buFont typeface="Montserrat Light"/>
              <a:buChar char="●"/>
            </a:pPr>
            <a:r>
              <a:rPr lang="en-IN" dirty="0"/>
              <a:t>Work on creating dictionaries</a:t>
            </a:r>
          </a:p>
        </p:txBody>
      </p:sp>
      <p:pic>
        <p:nvPicPr>
          <p:cNvPr id="73" name="Google Shape;73;p15"/>
          <p:cNvPicPr preferRelativeResize="0"/>
          <p:nvPr/>
        </p:nvPicPr>
        <p:blipFill>
          <a:blip r:embed="rId4">
            <a:alphaModFix/>
          </a:blip>
          <a:stretch>
            <a:fillRect/>
          </a:stretch>
        </p:blipFill>
        <p:spPr>
          <a:xfrm>
            <a:off x="10105367" y="5298437"/>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3" name="Picture 2">
            <a:extLst>
              <a:ext uri="{FF2B5EF4-FFF2-40B4-BE49-F238E27FC236}">
                <a16:creationId xmlns:a16="http://schemas.microsoft.com/office/drawing/2014/main" id="{10782541-5F73-4409-9F9A-E0B92E161FB0}"/>
              </a:ext>
            </a:extLst>
          </p:cNvPr>
          <p:cNvPicPr>
            <a:picLocks noChangeAspect="1"/>
          </p:cNvPicPr>
          <p:nvPr/>
        </p:nvPicPr>
        <p:blipFill rotWithShape="1">
          <a:blip r:embed="rId5"/>
          <a:srcRect b="21050"/>
          <a:stretch/>
        </p:blipFill>
        <p:spPr>
          <a:xfrm>
            <a:off x="0" y="3946234"/>
            <a:ext cx="8255434" cy="28812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rgbClr val="00B0F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6" y="2379201"/>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8" y="2256091"/>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a:cxnSpLocks/>
          </p:cNvCxnSpPr>
          <p:nvPr/>
        </p:nvCxnSpPr>
        <p:spPr>
          <a:xfrm>
            <a:off x="2948074" y="2917811"/>
            <a:ext cx="1627843" cy="1"/>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01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8F32E1-9D6E-467D-BBD4-5F22B6C388B2}"/>
              </a:ext>
            </a:extLst>
          </p:cNvPr>
          <p:cNvSpPr txBox="1"/>
          <p:nvPr/>
        </p:nvSpPr>
        <p:spPr>
          <a:xfrm>
            <a:off x="415637" y="37221"/>
            <a:ext cx="8509819" cy="769441"/>
          </a:xfrm>
          <a:prstGeom prst="rect">
            <a:avLst/>
          </a:prstGeom>
          <a:noFill/>
        </p:spPr>
        <p:txBody>
          <a:bodyPr wrap="square" rtlCol="0">
            <a:spAutoFit/>
          </a:bodyPr>
          <a:lstStyle/>
          <a:p>
            <a:pPr defTabSz="1219170">
              <a:buClr>
                <a:srgbClr val="000000"/>
              </a:buClr>
            </a:pPr>
            <a:r>
              <a:rPr lang="en-US" sz="4400" kern="0" dirty="0">
                <a:ln w="0"/>
                <a:solidFill>
                  <a:srgbClr val="4285F4"/>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sym typeface="Arial"/>
              </a:rPr>
              <a:t>1. Mini-corpora</a:t>
            </a:r>
            <a:endParaRPr lang="en-IN" sz="4400" kern="0" dirty="0">
              <a:solidFill>
                <a:srgbClr val="00B050"/>
              </a:solidFill>
              <a:latin typeface="Arial" panose="020B0604020202020204" pitchFamily="34" charset="0"/>
              <a:cs typeface="Arial" panose="020B0604020202020204" pitchFamily="34" charset="0"/>
              <a:sym typeface="Arial"/>
            </a:endParaRPr>
          </a:p>
        </p:txBody>
      </p:sp>
      <p:pic>
        <p:nvPicPr>
          <p:cNvPr id="8" name="Picture 7">
            <a:extLst>
              <a:ext uri="{FF2B5EF4-FFF2-40B4-BE49-F238E27FC236}">
                <a16:creationId xmlns:a16="http://schemas.microsoft.com/office/drawing/2014/main" id="{E8C1D643-8086-4718-B66D-2F915D70329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5637" y="894534"/>
            <a:ext cx="1334065" cy="1515983"/>
          </a:xfrm>
          <a:prstGeom prst="rect">
            <a:avLst/>
          </a:prstGeom>
        </p:spPr>
      </p:pic>
      <p:cxnSp>
        <p:nvCxnSpPr>
          <p:cNvPr id="12" name="Straight Connector 11">
            <a:extLst>
              <a:ext uri="{FF2B5EF4-FFF2-40B4-BE49-F238E27FC236}">
                <a16:creationId xmlns:a16="http://schemas.microsoft.com/office/drawing/2014/main" id="{AFE4B1C9-45A9-4E43-9F66-80BC9C248622}"/>
              </a:ext>
            </a:extLst>
          </p:cNvPr>
          <p:cNvCxnSpPr>
            <a:cxnSpLocks/>
          </p:cNvCxnSpPr>
          <p:nvPr/>
        </p:nvCxnSpPr>
        <p:spPr>
          <a:xfrm>
            <a:off x="11989" y="837439"/>
            <a:ext cx="11339273"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31CC1F04-9A82-4479-9137-86475F434F85}"/>
              </a:ext>
            </a:extLst>
          </p:cNvPr>
          <p:cNvSpPr/>
          <p:nvPr/>
        </p:nvSpPr>
        <p:spPr>
          <a:xfrm>
            <a:off x="2186480" y="3355382"/>
            <a:ext cx="747248" cy="22122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IN" sz="1400" kern="0">
              <a:solidFill>
                <a:srgbClr val="FFFFFF"/>
              </a:solidFill>
              <a:latin typeface="Arial"/>
              <a:sym typeface="Arial"/>
            </a:endParaRPr>
          </a:p>
        </p:txBody>
      </p:sp>
      <p:sp>
        <p:nvSpPr>
          <p:cNvPr id="17" name="Rectangle 16">
            <a:extLst>
              <a:ext uri="{FF2B5EF4-FFF2-40B4-BE49-F238E27FC236}">
                <a16:creationId xmlns:a16="http://schemas.microsoft.com/office/drawing/2014/main" id="{8143BB8F-214F-4450-8553-E963F2D317E4}"/>
              </a:ext>
            </a:extLst>
          </p:cNvPr>
          <p:cNvSpPr/>
          <p:nvPr/>
        </p:nvSpPr>
        <p:spPr>
          <a:xfrm>
            <a:off x="2765099" y="3088331"/>
            <a:ext cx="2282968" cy="5316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err="1">
                <a:solidFill>
                  <a:srgbClr val="FFFFFF"/>
                </a:solidFill>
                <a:latin typeface="Arial" panose="020B0604020202020204" pitchFamily="34" charset="0"/>
                <a:cs typeface="Arial" panose="020B0604020202020204" pitchFamily="34" charset="0"/>
                <a:sym typeface="Arial"/>
              </a:rPr>
              <a:t>pygetpapers</a:t>
            </a:r>
            <a:endParaRPr lang="en-IN" sz="2800" kern="0" dirty="0">
              <a:solidFill>
                <a:srgbClr val="FFFFFF"/>
              </a:solidFill>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7C6A0320-7A6F-42BE-B094-E13E606E3565}"/>
              </a:ext>
            </a:extLst>
          </p:cNvPr>
          <p:cNvSpPr txBox="1"/>
          <p:nvPr/>
        </p:nvSpPr>
        <p:spPr>
          <a:xfrm>
            <a:off x="11989" y="6627168"/>
            <a:ext cx="4918575" cy="230832"/>
          </a:xfrm>
          <a:prstGeom prst="rect">
            <a:avLst/>
          </a:prstGeom>
          <a:noFill/>
        </p:spPr>
        <p:txBody>
          <a:bodyPr wrap="square" rtlCol="0">
            <a:spAutoFit/>
          </a:bodyPr>
          <a:lstStyle/>
          <a:p>
            <a:pPr defTabSz="1219170">
              <a:buClr>
                <a:srgbClr val="000000"/>
              </a:buClr>
            </a:pPr>
            <a:r>
              <a:rPr lang="en-IN" sz="900" kern="0" dirty="0">
                <a:solidFill>
                  <a:srgbClr val="000000"/>
                </a:solidFill>
                <a:latin typeface="Arial"/>
                <a:cs typeface="Arial"/>
                <a:sym typeface="Arial"/>
                <a:hlinkClick r:id="rId5" tooltip="https://community.plantae.org/article/4698413962700522626/how-to-read-a-scientific-paper-and-case-study-reading-a-plant-physiology-article"/>
              </a:rPr>
              <a:t>This Photo</a:t>
            </a:r>
            <a:r>
              <a:rPr lang="en-IN" sz="900" kern="0" dirty="0">
                <a:solidFill>
                  <a:srgbClr val="000000"/>
                </a:solidFill>
                <a:latin typeface="Arial"/>
                <a:cs typeface="Arial"/>
                <a:sym typeface="Arial"/>
              </a:rPr>
              <a:t> by Unknown Author is licensed under </a:t>
            </a:r>
            <a:r>
              <a:rPr lang="en-IN" sz="900" kern="0" dirty="0">
                <a:solidFill>
                  <a:srgbClr val="000000"/>
                </a:solidFill>
                <a:latin typeface="Arial"/>
                <a:cs typeface="Arial"/>
                <a:sym typeface="Arial"/>
                <a:hlinkClick r:id="rId6" tooltip="https://creativecommons.org/licenses/by-nc/3.0/"/>
              </a:rPr>
              <a:t>CC BY-NC</a:t>
            </a:r>
            <a:endParaRPr lang="en-IN" sz="900" kern="0" dirty="0">
              <a:solidFill>
                <a:srgbClr val="000000"/>
              </a:solidFill>
              <a:latin typeface="Arial"/>
              <a:cs typeface="Arial"/>
              <a:sym typeface="Arial"/>
            </a:endParaRPr>
          </a:p>
        </p:txBody>
      </p:sp>
      <p:grpSp>
        <p:nvGrpSpPr>
          <p:cNvPr id="39" name="Group 38">
            <a:extLst>
              <a:ext uri="{FF2B5EF4-FFF2-40B4-BE49-F238E27FC236}">
                <a16:creationId xmlns:a16="http://schemas.microsoft.com/office/drawing/2014/main" id="{60D577F0-2182-4F52-A1F6-BC2389FD7398}"/>
              </a:ext>
            </a:extLst>
          </p:cNvPr>
          <p:cNvGrpSpPr/>
          <p:nvPr/>
        </p:nvGrpSpPr>
        <p:grpSpPr>
          <a:xfrm>
            <a:off x="5935011" y="1608909"/>
            <a:ext cx="3504444" cy="3781507"/>
            <a:chOff x="7192966" y="1775157"/>
            <a:chExt cx="3504444" cy="3781506"/>
          </a:xfrm>
        </p:grpSpPr>
        <p:sp>
          <p:nvSpPr>
            <p:cNvPr id="18" name="Flowchart: Multidocument 17">
              <a:extLst>
                <a:ext uri="{FF2B5EF4-FFF2-40B4-BE49-F238E27FC236}">
                  <a16:creationId xmlns:a16="http://schemas.microsoft.com/office/drawing/2014/main" id="{E9E62094-F911-4027-B1CF-96FF88B26EFE}"/>
                </a:ext>
              </a:extLst>
            </p:cNvPr>
            <p:cNvSpPr/>
            <p:nvPr/>
          </p:nvSpPr>
          <p:spPr>
            <a:xfrm>
              <a:off x="7590497" y="1775157"/>
              <a:ext cx="2777347" cy="3760820"/>
            </a:xfrm>
            <a:prstGeom prst="flowChartMultidocumen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endParaRPr lang="en-IN" sz="1400" kern="0" dirty="0">
                <a:solidFill>
                  <a:srgbClr val="FFFFFF"/>
                </a:solidFill>
                <a:latin typeface="Arial"/>
                <a:sym typeface="Arial"/>
              </a:endParaRPr>
            </a:p>
          </p:txBody>
        </p:sp>
        <p:pic>
          <p:nvPicPr>
            <p:cNvPr id="26" name="Picture 25">
              <a:extLst>
                <a:ext uri="{FF2B5EF4-FFF2-40B4-BE49-F238E27FC236}">
                  <a16:creationId xmlns:a16="http://schemas.microsoft.com/office/drawing/2014/main" id="{55312CC1-212A-433D-AB9D-5A788B43C12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92966" y="2775051"/>
              <a:ext cx="2455813" cy="2781612"/>
            </a:xfrm>
            <a:prstGeom prst="rect">
              <a:avLst/>
            </a:prstGeom>
          </p:spPr>
        </p:pic>
        <p:sp>
          <p:nvSpPr>
            <p:cNvPr id="28" name="Right Brace 27">
              <a:extLst>
                <a:ext uri="{FF2B5EF4-FFF2-40B4-BE49-F238E27FC236}">
                  <a16:creationId xmlns:a16="http://schemas.microsoft.com/office/drawing/2014/main" id="{20377E38-0FB1-4E11-B5A3-DF8A84F58B64}"/>
                </a:ext>
              </a:extLst>
            </p:cNvPr>
            <p:cNvSpPr/>
            <p:nvPr/>
          </p:nvSpPr>
          <p:spPr>
            <a:xfrm>
              <a:off x="10417191" y="1775157"/>
              <a:ext cx="280219" cy="243928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IN" sz="1400" kern="0">
                <a:solidFill>
                  <a:srgbClr val="000000"/>
                </a:solidFill>
                <a:latin typeface="Arial"/>
                <a:sym typeface="Arial"/>
              </a:endParaRPr>
            </a:p>
          </p:txBody>
        </p:sp>
      </p:grpSp>
      <p:sp>
        <p:nvSpPr>
          <p:cNvPr id="29" name="TextBox 28">
            <a:extLst>
              <a:ext uri="{FF2B5EF4-FFF2-40B4-BE49-F238E27FC236}">
                <a16:creationId xmlns:a16="http://schemas.microsoft.com/office/drawing/2014/main" id="{9DF946B8-92EC-4AA3-B1AE-861E8ED7882B}"/>
              </a:ext>
            </a:extLst>
          </p:cNvPr>
          <p:cNvSpPr txBox="1"/>
          <p:nvPr/>
        </p:nvSpPr>
        <p:spPr>
          <a:xfrm>
            <a:off x="9417069" y="2393318"/>
            <a:ext cx="1343697" cy="954107"/>
          </a:xfrm>
          <a:prstGeom prst="rect">
            <a:avLst/>
          </a:prstGeom>
          <a:noFill/>
        </p:spPr>
        <p:txBody>
          <a:bodyPr wrap="square" rtlCol="0">
            <a:spAutoFit/>
          </a:bodyPr>
          <a:lstStyle/>
          <a:p>
            <a:pPr defTabSz="1219170">
              <a:buClr>
                <a:srgbClr val="000000"/>
              </a:buClr>
            </a:pPr>
            <a:r>
              <a:rPr lang="en-US" sz="1400" kern="0" dirty="0">
                <a:solidFill>
                  <a:srgbClr val="000000"/>
                </a:solidFill>
                <a:latin typeface="Arial"/>
                <a:cs typeface="Arial"/>
                <a:sym typeface="Arial"/>
              </a:rPr>
              <a:t> </a:t>
            </a:r>
            <a:r>
              <a:rPr lang="en-US" sz="2800" kern="0" dirty="0">
                <a:solidFill>
                  <a:srgbClr val="000000"/>
                </a:solidFill>
                <a:latin typeface="Arial"/>
                <a:cs typeface="Arial"/>
                <a:sym typeface="Arial"/>
              </a:rPr>
              <a:t>X 1000</a:t>
            </a:r>
            <a:endParaRPr lang="en-IN" sz="2800" kern="0" dirty="0">
              <a:solidFill>
                <a:srgbClr val="000000"/>
              </a:solidFill>
              <a:latin typeface="Arial"/>
              <a:cs typeface="Arial"/>
              <a:sym typeface="Arial"/>
            </a:endParaRPr>
          </a:p>
        </p:txBody>
      </p:sp>
      <p:sp>
        <p:nvSpPr>
          <p:cNvPr id="37" name="Rectangle 36">
            <a:extLst>
              <a:ext uri="{FF2B5EF4-FFF2-40B4-BE49-F238E27FC236}">
                <a16:creationId xmlns:a16="http://schemas.microsoft.com/office/drawing/2014/main" id="{05E05BD8-ADBC-422F-AC94-D2DAED6B98A7}"/>
              </a:ext>
            </a:extLst>
          </p:cNvPr>
          <p:cNvSpPr/>
          <p:nvPr/>
        </p:nvSpPr>
        <p:spPr>
          <a:xfrm>
            <a:off x="2627049" y="3672987"/>
            <a:ext cx="2687779" cy="6242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defTabSz="1219170">
              <a:buClr>
                <a:srgbClr val="000000"/>
              </a:buClr>
            </a:pPr>
            <a:r>
              <a:rPr lang="en-US" sz="1400" kern="0" dirty="0">
                <a:solidFill>
                  <a:srgbClr val="000000"/>
                </a:solidFill>
                <a:latin typeface="Arial" panose="020B0604020202020204" pitchFamily="34" charset="0"/>
                <a:cs typeface="Arial" panose="020B0604020202020204" pitchFamily="34" charset="0"/>
                <a:sym typeface="Arial"/>
              </a:rPr>
              <a:t>Downloads hundreds of </a:t>
            </a:r>
            <a:r>
              <a:rPr lang="en-US" sz="1400" kern="0" dirty="0">
                <a:solidFill>
                  <a:srgbClr val="4285F4"/>
                </a:solidFill>
                <a:latin typeface="Arial" panose="020B0604020202020204" pitchFamily="34" charset="0"/>
                <a:cs typeface="Arial" panose="020B0604020202020204" pitchFamily="34" charset="0"/>
                <a:sym typeface="Arial"/>
              </a:rPr>
              <a:t>papers</a:t>
            </a:r>
            <a:r>
              <a:rPr lang="en-US" sz="1400" kern="0" dirty="0">
                <a:solidFill>
                  <a:srgbClr val="000000"/>
                </a:solidFill>
                <a:latin typeface="Arial" panose="020B0604020202020204" pitchFamily="34" charset="0"/>
                <a:cs typeface="Arial" panose="020B0604020202020204" pitchFamily="34" charset="0"/>
                <a:sym typeface="Arial"/>
              </a:rPr>
              <a:t> in minutes</a:t>
            </a:r>
            <a:endParaRPr lang="en-IN" sz="1400" kern="0" dirty="0">
              <a:solidFill>
                <a:srgbClr val="000000"/>
              </a:solidFill>
              <a:latin typeface="Arial" panose="020B0604020202020204" pitchFamily="34" charset="0"/>
              <a:cs typeface="Arial" panose="020B0604020202020204" pitchFamily="34" charset="0"/>
              <a:sym typeface="Arial"/>
            </a:endParaRPr>
          </a:p>
        </p:txBody>
      </p:sp>
      <p:pic>
        <p:nvPicPr>
          <p:cNvPr id="43" name="Picture 42">
            <a:extLst>
              <a:ext uri="{FF2B5EF4-FFF2-40B4-BE49-F238E27FC236}">
                <a16:creationId xmlns:a16="http://schemas.microsoft.com/office/drawing/2014/main" id="{53CE7AA5-22DF-4AB5-B683-2B4E83402FF5}"/>
              </a:ext>
            </a:extLst>
          </p:cNvPr>
          <p:cNvPicPr>
            <a:picLocks noChangeAspect="1"/>
          </p:cNvPicPr>
          <p:nvPr/>
        </p:nvPicPr>
        <p:blipFill>
          <a:blip r:embed="rId8"/>
          <a:stretch>
            <a:fillRect/>
          </a:stretch>
        </p:blipFill>
        <p:spPr>
          <a:xfrm>
            <a:off x="5021123" y="3289899"/>
            <a:ext cx="768163" cy="251995"/>
          </a:xfrm>
          <a:prstGeom prst="rect">
            <a:avLst/>
          </a:prstGeom>
        </p:spPr>
      </p:pic>
      <p:pic>
        <p:nvPicPr>
          <p:cNvPr id="47" name="Picture 46">
            <a:extLst>
              <a:ext uri="{FF2B5EF4-FFF2-40B4-BE49-F238E27FC236}">
                <a16:creationId xmlns:a16="http://schemas.microsoft.com/office/drawing/2014/main" id="{3C8F61E9-A9AE-48B4-AF5B-79DB89B475D6}"/>
              </a:ext>
            </a:extLst>
          </p:cNvPr>
          <p:cNvPicPr>
            <a:picLocks noChangeAspect="1"/>
          </p:cNvPicPr>
          <p:nvPr/>
        </p:nvPicPr>
        <p:blipFill>
          <a:blip r:embed="rId9"/>
          <a:stretch>
            <a:fillRect/>
          </a:stretch>
        </p:blipFill>
        <p:spPr>
          <a:xfrm>
            <a:off x="6450920" y="965965"/>
            <a:ext cx="2645893" cy="749873"/>
          </a:xfrm>
          <a:prstGeom prst="rect">
            <a:avLst/>
          </a:prstGeom>
        </p:spPr>
      </p:pic>
      <p:sp>
        <p:nvSpPr>
          <p:cNvPr id="10" name="TextBox 9">
            <a:extLst>
              <a:ext uri="{FF2B5EF4-FFF2-40B4-BE49-F238E27FC236}">
                <a16:creationId xmlns:a16="http://schemas.microsoft.com/office/drawing/2014/main" id="{3E39FFF0-D239-4F93-84E4-BFF7DB791959}"/>
              </a:ext>
            </a:extLst>
          </p:cNvPr>
          <p:cNvSpPr txBox="1"/>
          <p:nvPr/>
        </p:nvSpPr>
        <p:spPr>
          <a:xfrm>
            <a:off x="175572" y="6452192"/>
            <a:ext cx="5474955" cy="230832"/>
          </a:xfrm>
          <a:prstGeom prst="rect">
            <a:avLst/>
          </a:prstGeom>
          <a:noFill/>
        </p:spPr>
        <p:txBody>
          <a:bodyPr wrap="square" rtlCol="0">
            <a:spAutoFit/>
          </a:bodyPr>
          <a:lstStyle/>
          <a:p>
            <a:pPr defTabSz="1219170">
              <a:buClr>
                <a:srgbClr val="000000"/>
              </a:buClr>
            </a:pPr>
            <a:r>
              <a:rPr lang="en-IN" sz="900" kern="0" dirty="0">
                <a:solidFill>
                  <a:srgbClr val="000000"/>
                </a:solidFill>
                <a:latin typeface="Arial"/>
                <a:cs typeface="Arial"/>
                <a:sym typeface="Arial"/>
                <a:hlinkClick r:id="rId10"/>
              </a:rPr>
              <a:t>http://www.seer.ufu.br/index.php/sociedadenatureza/issue/view/1922is</a:t>
            </a:r>
            <a:r>
              <a:rPr lang="en-IN" sz="900" kern="0" dirty="0">
                <a:solidFill>
                  <a:srgbClr val="000000"/>
                </a:solidFill>
                <a:latin typeface="Arial"/>
                <a:cs typeface="Arial"/>
                <a:sym typeface="Arial"/>
              </a:rPr>
              <a:t>  licensed under </a:t>
            </a:r>
            <a:r>
              <a:rPr lang="en-IN" sz="900" kern="0" dirty="0">
                <a:solidFill>
                  <a:srgbClr val="000000"/>
                </a:solidFill>
                <a:latin typeface="Arial"/>
                <a:cs typeface="Arial"/>
                <a:sym typeface="Arial"/>
                <a:hlinkClick r:id="rId11" tooltip="https://creativecommons.org/licenses/by/3.0/"/>
              </a:rPr>
              <a:t>CC BY</a:t>
            </a:r>
            <a:endParaRPr lang="en-IN" sz="900" kern="0" dirty="0">
              <a:solidFill>
                <a:srgbClr val="000000"/>
              </a:solidFill>
              <a:latin typeface="Arial"/>
              <a:cs typeface="Arial"/>
              <a:sym typeface="Arial"/>
            </a:endParaRPr>
          </a:p>
        </p:txBody>
      </p:sp>
      <p:sp>
        <p:nvSpPr>
          <p:cNvPr id="7" name="TextBox 6">
            <a:extLst>
              <a:ext uri="{FF2B5EF4-FFF2-40B4-BE49-F238E27FC236}">
                <a16:creationId xmlns:a16="http://schemas.microsoft.com/office/drawing/2014/main" id="{1E48A39D-9B32-40F4-9E5A-03F5D7CE9343}"/>
              </a:ext>
            </a:extLst>
          </p:cNvPr>
          <p:cNvSpPr txBox="1"/>
          <p:nvPr/>
        </p:nvSpPr>
        <p:spPr>
          <a:xfrm>
            <a:off x="8390823" y="5191586"/>
            <a:ext cx="1597823" cy="707886"/>
          </a:xfrm>
          <a:prstGeom prst="rect">
            <a:avLst/>
          </a:prstGeom>
          <a:noFill/>
        </p:spPr>
        <p:txBody>
          <a:bodyPr wrap="square" rtlCol="0">
            <a:spAutoFit/>
          </a:bodyPr>
          <a:lstStyle/>
          <a:p>
            <a:pPr defTabSz="1219170">
              <a:buClr>
                <a:srgbClr val="000000"/>
              </a:buClr>
            </a:pPr>
            <a:r>
              <a:rPr lang="en-IN" sz="2000" b="1" kern="0" dirty="0">
                <a:solidFill>
                  <a:srgbClr val="000000"/>
                </a:solidFill>
                <a:latin typeface="Arial" panose="020B0604020202020204" pitchFamily="34" charset="0"/>
                <a:cs typeface="Arial" panose="020B0604020202020204" pitchFamily="34" charset="0"/>
                <a:sym typeface="Arial"/>
              </a:rPr>
              <a:t>On local machines.</a:t>
            </a:r>
          </a:p>
        </p:txBody>
      </p:sp>
      <p:sp>
        <p:nvSpPr>
          <p:cNvPr id="11" name="Rectangle 10">
            <a:extLst>
              <a:ext uri="{FF2B5EF4-FFF2-40B4-BE49-F238E27FC236}">
                <a16:creationId xmlns:a16="http://schemas.microsoft.com/office/drawing/2014/main" id="{37445D8D-B8C5-4C90-B8A8-39623473DEE7}"/>
              </a:ext>
            </a:extLst>
          </p:cNvPr>
          <p:cNvSpPr/>
          <p:nvPr/>
        </p:nvSpPr>
        <p:spPr>
          <a:xfrm>
            <a:off x="208223" y="3198394"/>
            <a:ext cx="1936693" cy="43500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400" kern="0" dirty="0">
                <a:solidFill>
                  <a:srgbClr val="FFFFFF"/>
                </a:solidFill>
                <a:latin typeface="Arial" panose="020B0604020202020204" pitchFamily="34" charset="0"/>
                <a:cs typeface="Arial" panose="020B0604020202020204" pitchFamily="34" charset="0"/>
                <a:sym typeface="Arial"/>
              </a:rPr>
              <a:t>Open Repository</a:t>
            </a:r>
          </a:p>
        </p:txBody>
      </p:sp>
      <p:sp>
        <p:nvSpPr>
          <p:cNvPr id="14" name="Rectangle: Rounded Corners 13">
            <a:extLst>
              <a:ext uri="{FF2B5EF4-FFF2-40B4-BE49-F238E27FC236}">
                <a16:creationId xmlns:a16="http://schemas.microsoft.com/office/drawing/2014/main" id="{781F0707-38F0-4FD8-A410-F4568853E4E5}"/>
              </a:ext>
            </a:extLst>
          </p:cNvPr>
          <p:cNvSpPr/>
          <p:nvPr/>
        </p:nvSpPr>
        <p:spPr>
          <a:xfrm>
            <a:off x="175572" y="3917843"/>
            <a:ext cx="1936693" cy="43500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400" kern="0" dirty="0">
                <a:solidFill>
                  <a:sysClr val="windowText" lastClr="000000"/>
                </a:solidFill>
                <a:latin typeface="Arial"/>
                <a:sym typeface="Arial"/>
              </a:rPr>
              <a:t>Preprint Servers</a:t>
            </a:r>
          </a:p>
        </p:txBody>
      </p:sp>
      <p:sp>
        <p:nvSpPr>
          <p:cNvPr id="19" name="TextBox 18">
            <a:extLst>
              <a:ext uri="{FF2B5EF4-FFF2-40B4-BE49-F238E27FC236}">
                <a16:creationId xmlns:a16="http://schemas.microsoft.com/office/drawing/2014/main" id="{F6CA0E35-E430-492E-B28F-34DFCF468638}"/>
              </a:ext>
            </a:extLst>
          </p:cNvPr>
          <p:cNvSpPr txBox="1"/>
          <p:nvPr/>
        </p:nvSpPr>
        <p:spPr>
          <a:xfrm>
            <a:off x="2230726" y="2448446"/>
            <a:ext cx="396324" cy="307777"/>
          </a:xfrm>
          <a:prstGeom prst="rect">
            <a:avLst/>
          </a:prstGeom>
          <a:noFill/>
        </p:spPr>
        <p:txBody>
          <a:bodyPr wrap="square" rtlCol="0">
            <a:spAutoFit/>
          </a:bodyPr>
          <a:lstStyle/>
          <a:p>
            <a:pPr defTabSz="1219170">
              <a:buClr>
                <a:srgbClr val="000000"/>
              </a:buClr>
            </a:pPr>
            <a:r>
              <a:rPr lang="en-IN" sz="1400" kern="0" dirty="0">
                <a:solidFill>
                  <a:srgbClr val="000000"/>
                </a:solidFill>
                <a:latin typeface="Arial"/>
                <a:cs typeface="Arial"/>
                <a:sym typeface="Arial"/>
              </a:rPr>
              <a:t>*</a:t>
            </a:r>
          </a:p>
        </p:txBody>
      </p:sp>
      <p:sp>
        <p:nvSpPr>
          <p:cNvPr id="20" name="TextBox 19">
            <a:extLst>
              <a:ext uri="{FF2B5EF4-FFF2-40B4-BE49-F238E27FC236}">
                <a16:creationId xmlns:a16="http://schemas.microsoft.com/office/drawing/2014/main" id="{F5EA9C79-CB64-483C-AA60-43D43B821D93}"/>
              </a:ext>
            </a:extLst>
          </p:cNvPr>
          <p:cNvSpPr txBox="1"/>
          <p:nvPr/>
        </p:nvSpPr>
        <p:spPr>
          <a:xfrm>
            <a:off x="1954924" y="1598406"/>
            <a:ext cx="2323125" cy="523220"/>
          </a:xfrm>
          <a:prstGeom prst="rect">
            <a:avLst/>
          </a:prstGeom>
          <a:noFill/>
        </p:spPr>
        <p:txBody>
          <a:bodyPr wrap="square" rtlCol="0">
            <a:spAutoFit/>
          </a:bodyPr>
          <a:lstStyle/>
          <a:p>
            <a:pPr defTabSz="1219170">
              <a:buClr>
                <a:srgbClr val="000000"/>
              </a:buClr>
            </a:pPr>
            <a:r>
              <a:rPr lang="en-IN" sz="1400" kern="0" dirty="0">
                <a:solidFill>
                  <a:srgbClr val="000000"/>
                </a:solidFill>
                <a:latin typeface="Arial"/>
                <a:cs typeface="Arial"/>
                <a:sym typeface="Arial"/>
              </a:rPr>
              <a:t>Has millions of open access papers. </a:t>
            </a:r>
          </a:p>
        </p:txBody>
      </p:sp>
      <p:pic>
        <p:nvPicPr>
          <p:cNvPr id="30" name="Google Shape;88;p17">
            <a:extLst>
              <a:ext uri="{FF2B5EF4-FFF2-40B4-BE49-F238E27FC236}">
                <a16:creationId xmlns:a16="http://schemas.microsoft.com/office/drawing/2014/main" id="{B9C0752B-837B-459A-B008-9FB9D22495A7}"/>
              </a:ext>
            </a:extLst>
          </p:cNvPr>
          <p:cNvPicPr preferRelativeResize="0"/>
          <p:nvPr/>
        </p:nvPicPr>
        <p:blipFill>
          <a:blip r:embed="rId12">
            <a:alphaModFix/>
          </a:blip>
          <a:stretch>
            <a:fillRect/>
          </a:stretch>
        </p:blipFill>
        <p:spPr>
          <a:xfrm>
            <a:off x="10105369" y="5298438"/>
            <a:ext cx="1943532" cy="1004967"/>
          </a:xfrm>
          <a:prstGeom prst="rect">
            <a:avLst/>
          </a:prstGeom>
          <a:noFill/>
          <a:ln>
            <a:noFill/>
          </a:ln>
        </p:spPr>
      </p:pic>
      <p:sp>
        <p:nvSpPr>
          <p:cNvPr id="31" name="Google Shape;89;p17">
            <a:extLst>
              <a:ext uri="{FF2B5EF4-FFF2-40B4-BE49-F238E27FC236}">
                <a16:creationId xmlns:a16="http://schemas.microsoft.com/office/drawing/2014/main" id="{8D579EDD-8897-489D-92E6-3AF87FCF4B4F}"/>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3" name="TextBox 2">
            <a:extLst>
              <a:ext uri="{FF2B5EF4-FFF2-40B4-BE49-F238E27FC236}">
                <a16:creationId xmlns:a16="http://schemas.microsoft.com/office/drawing/2014/main" id="{3C5A51D4-77FF-4593-ADB7-23AFE410ADD1}"/>
              </a:ext>
            </a:extLst>
          </p:cNvPr>
          <p:cNvSpPr txBox="1"/>
          <p:nvPr/>
        </p:nvSpPr>
        <p:spPr>
          <a:xfrm>
            <a:off x="120796" y="6054095"/>
            <a:ext cx="5194032" cy="646331"/>
          </a:xfrm>
          <a:prstGeom prst="rect">
            <a:avLst/>
          </a:prstGeom>
          <a:noFill/>
        </p:spPr>
        <p:txBody>
          <a:bodyPr wrap="square" rtlCol="0">
            <a:spAutoFit/>
          </a:bodyPr>
          <a:lstStyle/>
          <a:p>
            <a:r>
              <a:rPr lang="en-IN" dirty="0"/>
              <a:t>Credits; </a:t>
            </a:r>
            <a:r>
              <a:rPr lang="en-IN" dirty="0" err="1"/>
              <a:t>Ayush</a:t>
            </a:r>
            <a:r>
              <a:rPr lang="en-IN" dirty="0"/>
              <a:t> Garg and </a:t>
            </a:r>
            <a:r>
              <a:rPr lang="en-IN" i="0" dirty="0">
                <a:effectLst/>
                <a:latin typeface="Noto Sans" panose="020B0502040204020203" pitchFamily="34" charset="0"/>
              </a:rPr>
              <a:t>Richard D Smith-Unna</a:t>
            </a:r>
          </a:p>
          <a:p>
            <a:endParaRPr lang="en-IN" dirty="0"/>
          </a:p>
        </p:txBody>
      </p:sp>
    </p:spTree>
    <p:extLst>
      <p:ext uri="{BB962C8B-B14F-4D97-AF65-F5344CB8AC3E}">
        <p14:creationId xmlns:p14="http://schemas.microsoft.com/office/powerpoint/2010/main" val="2842066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31820" y="72514"/>
            <a:ext cx="11360800" cy="763600"/>
          </a:xfrm>
          <a:prstGeom prst="rect">
            <a:avLst/>
          </a:prstGeom>
        </p:spPr>
        <p:txBody>
          <a:bodyPr spcFirstLastPara="1" wrap="square" lIns="121900" tIns="121900" rIns="121900" bIns="121900" anchor="t" anchorCtr="0">
            <a:normAutofit/>
          </a:bodyPr>
          <a:lstStyle/>
          <a:p>
            <a:r>
              <a:rPr lang="en-GB" dirty="0" err="1"/>
              <a:t>pygetpapers</a:t>
            </a:r>
            <a:r>
              <a:rPr lang="en-GB" dirty="0"/>
              <a:t> query</a:t>
            </a:r>
            <a:endParaRPr dirty="0"/>
          </a:p>
        </p:txBody>
      </p:sp>
      <p:sp>
        <p:nvSpPr>
          <p:cNvPr id="72" name="Google Shape;72;p15"/>
          <p:cNvSpPr txBox="1">
            <a:spLocks noGrp="1"/>
          </p:cNvSpPr>
          <p:nvPr>
            <p:ph type="body" idx="1"/>
          </p:nvPr>
        </p:nvSpPr>
        <p:spPr>
          <a:xfrm>
            <a:off x="1171902" y="836114"/>
            <a:ext cx="8056180" cy="1251199"/>
          </a:xfrm>
          <a:prstGeom prst="rect">
            <a:avLst/>
          </a:prstGeom>
          <a:solidFill>
            <a:schemeClr val="tx2"/>
          </a:solidFill>
        </p:spPr>
        <p:txBody>
          <a:bodyPr spcFirstLastPara="1" wrap="square" lIns="121900" tIns="121900" rIns="121900" bIns="121900" anchor="t" anchorCtr="0">
            <a:normAutofit fontScale="92500" lnSpcReduction="20000"/>
          </a:bodyPr>
          <a:lstStyle/>
          <a:p>
            <a:pPr marL="152396" indent="0">
              <a:spcBef>
                <a:spcPts val="1600"/>
              </a:spcBef>
              <a:buNone/>
            </a:pPr>
            <a:r>
              <a:rPr lang="en-IN" b="0" i="0" dirty="0" err="1">
                <a:solidFill>
                  <a:srgbClr val="202124"/>
                </a:solidFill>
                <a:effectLst/>
                <a:latin typeface="Consolas" panose="020B0609020204030204" pitchFamily="49" charset="0"/>
              </a:rPr>
              <a:t>pygetpapers</a:t>
            </a:r>
            <a:r>
              <a:rPr lang="en-IN" b="0" i="0" dirty="0">
                <a:solidFill>
                  <a:srgbClr val="202124"/>
                </a:solidFill>
                <a:effectLst/>
                <a:latin typeface="Consolas" panose="020B0609020204030204" pitchFamily="49" charset="0"/>
              </a:rPr>
              <a:t> -q "terpene synthase AND MENTHA(((SRC:MED OR SRC:PMC OR SRC:AGR OR SRC:CBA) NOT (</a:t>
            </a:r>
            <a:r>
              <a:rPr lang="en-IN" b="0" i="0" dirty="0" err="1">
                <a:solidFill>
                  <a:srgbClr val="202124"/>
                </a:solidFill>
                <a:effectLst/>
                <a:latin typeface="Consolas" panose="020B0609020204030204" pitchFamily="49" charset="0"/>
              </a:rPr>
              <a:t>PUB_TYPE:"Review</a:t>
            </a:r>
            <a:r>
              <a:rPr lang="en-IN" b="0" i="0" dirty="0">
                <a:solidFill>
                  <a:srgbClr val="202124"/>
                </a:solidFill>
                <a:effectLst/>
                <a:latin typeface="Consolas" panose="020B0609020204030204" pitchFamily="49" charset="0"/>
              </a:rPr>
              <a:t>")))" -k 80 -x -o </a:t>
            </a:r>
            <a:r>
              <a:rPr lang="en-IN" b="0" i="0" dirty="0" err="1">
                <a:solidFill>
                  <a:srgbClr val="202124"/>
                </a:solidFill>
                <a:effectLst/>
                <a:latin typeface="Consolas" panose="020B0609020204030204" pitchFamily="49" charset="0"/>
              </a:rPr>
              <a:t>TPS_mentha</a:t>
            </a:r>
            <a:endParaRPr dirty="0">
              <a:latin typeface="Consolas" panose="020B0609020204030204" pitchFamily="49" charset="0"/>
            </a:endParaRPr>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3" name="Picture 2">
            <a:extLst>
              <a:ext uri="{FF2B5EF4-FFF2-40B4-BE49-F238E27FC236}">
                <a16:creationId xmlns:a16="http://schemas.microsoft.com/office/drawing/2014/main" id="{6938D2FB-3E8C-4980-A668-E5241AE5B03E}"/>
              </a:ext>
            </a:extLst>
          </p:cNvPr>
          <p:cNvPicPr>
            <a:picLocks noChangeAspect="1"/>
          </p:cNvPicPr>
          <p:nvPr/>
        </p:nvPicPr>
        <p:blipFill rotWithShape="1">
          <a:blip r:embed="rId4">
            <a:extLst>
              <a:ext uri="{28A0092B-C50C-407E-A947-70E740481C1C}">
                <a14:useLocalDpi xmlns:a14="http://schemas.microsoft.com/office/drawing/2010/main" val="0"/>
              </a:ext>
            </a:extLst>
          </a:blip>
          <a:srcRect l="1164" t="2714" r="32758" b="22230"/>
          <a:stretch/>
        </p:blipFill>
        <p:spPr>
          <a:xfrm>
            <a:off x="1545022" y="2260783"/>
            <a:ext cx="8056180" cy="4524703"/>
          </a:xfrm>
          <a:prstGeom prst="rect">
            <a:avLst/>
          </a:prstGeom>
        </p:spPr>
      </p:pic>
    </p:spTree>
    <p:extLst>
      <p:ext uri="{BB962C8B-B14F-4D97-AF65-F5344CB8AC3E}">
        <p14:creationId xmlns:p14="http://schemas.microsoft.com/office/powerpoint/2010/main" val="1500161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CE92-8EAC-4400-BAD9-D545022DF99E}"/>
              </a:ext>
            </a:extLst>
          </p:cNvPr>
          <p:cNvSpPr>
            <a:spLocks noGrp="1"/>
          </p:cNvSpPr>
          <p:nvPr>
            <p:ph type="title"/>
          </p:nvPr>
        </p:nvSpPr>
        <p:spPr/>
        <p:txBody>
          <a:bodyPr/>
          <a:lstStyle/>
          <a:p>
            <a:r>
              <a:rPr lang="en-IN" dirty="0" err="1"/>
              <a:t>Minicorpus</a:t>
            </a:r>
            <a:endParaRPr lang="en-IN" dirty="0"/>
          </a:p>
        </p:txBody>
      </p:sp>
      <p:sp>
        <p:nvSpPr>
          <p:cNvPr id="3" name="Text Placeholder 2">
            <a:extLst>
              <a:ext uri="{FF2B5EF4-FFF2-40B4-BE49-F238E27FC236}">
                <a16:creationId xmlns:a16="http://schemas.microsoft.com/office/drawing/2014/main" id="{F74AAC18-2B16-475E-9D11-A3A468CE42F2}"/>
              </a:ext>
            </a:extLst>
          </p:cNvPr>
          <p:cNvSpPr>
            <a:spLocks noGrp="1"/>
          </p:cNvSpPr>
          <p:nvPr>
            <p:ph type="body" idx="1"/>
          </p:nvPr>
        </p:nvSpPr>
        <p:spPr/>
        <p:txBody>
          <a:bodyPr/>
          <a:lstStyle/>
          <a:p>
            <a:pPr marL="152396" indent="0">
              <a:buNone/>
            </a:pPr>
            <a:endParaRPr lang="en-IN" dirty="0"/>
          </a:p>
        </p:txBody>
      </p:sp>
      <p:pic>
        <p:nvPicPr>
          <p:cNvPr id="5" name="Picture 4">
            <a:extLst>
              <a:ext uri="{FF2B5EF4-FFF2-40B4-BE49-F238E27FC236}">
                <a16:creationId xmlns:a16="http://schemas.microsoft.com/office/drawing/2014/main" id="{2638E6F3-8B21-43EA-8003-45EBA09A1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143" y="2727105"/>
            <a:ext cx="8866548" cy="2412453"/>
          </a:xfrm>
          <a:prstGeom prst="rect">
            <a:avLst/>
          </a:prstGeom>
        </p:spPr>
      </p:pic>
      <p:cxnSp>
        <p:nvCxnSpPr>
          <p:cNvPr id="7" name="Straight Arrow Connector 6">
            <a:extLst>
              <a:ext uri="{FF2B5EF4-FFF2-40B4-BE49-F238E27FC236}">
                <a16:creationId xmlns:a16="http://schemas.microsoft.com/office/drawing/2014/main" id="{27E0C972-4BA4-489F-8E1B-75812DD1A516}"/>
              </a:ext>
            </a:extLst>
          </p:cNvPr>
          <p:cNvCxnSpPr/>
          <p:nvPr/>
        </p:nvCxnSpPr>
        <p:spPr>
          <a:xfrm flipV="1">
            <a:off x="2774731" y="4303986"/>
            <a:ext cx="299545" cy="1787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4E1474A-DFE0-4FA8-8971-DAC961D97B54}"/>
              </a:ext>
            </a:extLst>
          </p:cNvPr>
          <p:cNvSpPr/>
          <p:nvPr/>
        </p:nvSpPr>
        <p:spPr>
          <a:xfrm>
            <a:off x="583324" y="5674048"/>
            <a:ext cx="2317531"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Mincorpus</a:t>
            </a:r>
            <a:endParaRPr lang="en-IN" dirty="0"/>
          </a:p>
        </p:txBody>
      </p:sp>
      <p:cxnSp>
        <p:nvCxnSpPr>
          <p:cNvPr id="10" name="Straight Arrow Connector 9">
            <a:extLst>
              <a:ext uri="{FF2B5EF4-FFF2-40B4-BE49-F238E27FC236}">
                <a16:creationId xmlns:a16="http://schemas.microsoft.com/office/drawing/2014/main" id="{DB2EA7F9-F31A-44C8-AC38-FF271F59AEC4}"/>
              </a:ext>
            </a:extLst>
          </p:cNvPr>
          <p:cNvCxnSpPr/>
          <p:nvPr/>
        </p:nvCxnSpPr>
        <p:spPr>
          <a:xfrm flipH="1">
            <a:off x="6668814" y="1907628"/>
            <a:ext cx="1087820" cy="193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4AEBF714-981A-49D8-A3E2-CE5756DCDBA1}"/>
              </a:ext>
            </a:extLst>
          </p:cNvPr>
          <p:cNvSpPr/>
          <p:nvPr/>
        </p:nvSpPr>
        <p:spPr>
          <a:xfrm>
            <a:off x="6479628" y="3610303"/>
            <a:ext cx="189186" cy="15292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Rectangle 12">
            <a:extLst>
              <a:ext uri="{FF2B5EF4-FFF2-40B4-BE49-F238E27FC236}">
                <a16:creationId xmlns:a16="http://schemas.microsoft.com/office/drawing/2014/main" id="{E07C5475-F6F8-4892-89A2-0AFD007FB4A8}"/>
              </a:ext>
            </a:extLst>
          </p:cNvPr>
          <p:cNvSpPr/>
          <p:nvPr/>
        </p:nvSpPr>
        <p:spPr>
          <a:xfrm>
            <a:off x="7614746" y="1536633"/>
            <a:ext cx="1970688" cy="7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Folder containing papers</a:t>
            </a:r>
          </a:p>
        </p:txBody>
      </p:sp>
      <p:cxnSp>
        <p:nvCxnSpPr>
          <p:cNvPr id="17" name="Straight Arrow Connector 16">
            <a:extLst>
              <a:ext uri="{FF2B5EF4-FFF2-40B4-BE49-F238E27FC236}">
                <a16:creationId xmlns:a16="http://schemas.microsoft.com/office/drawing/2014/main" id="{9379833E-933E-4022-9F0C-2079E617B360}"/>
              </a:ext>
            </a:extLst>
          </p:cNvPr>
          <p:cNvCxnSpPr>
            <a:cxnSpLocks/>
          </p:cNvCxnSpPr>
          <p:nvPr/>
        </p:nvCxnSpPr>
        <p:spPr>
          <a:xfrm>
            <a:off x="9417269" y="3429000"/>
            <a:ext cx="1366345" cy="281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73FA3B6-60DA-4949-80ED-1C4AE5E87CDB}"/>
              </a:ext>
            </a:extLst>
          </p:cNvPr>
          <p:cNvSpPr/>
          <p:nvPr/>
        </p:nvSpPr>
        <p:spPr>
          <a:xfrm>
            <a:off x="9948041" y="6264633"/>
            <a:ext cx="1828359" cy="48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Fulltext</a:t>
            </a:r>
            <a:endParaRPr lang="en-IN" dirty="0"/>
          </a:p>
        </p:txBody>
      </p:sp>
    </p:spTree>
    <p:extLst>
      <p:ext uri="{BB962C8B-B14F-4D97-AF65-F5344CB8AC3E}">
        <p14:creationId xmlns:p14="http://schemas.microsoft.com/office/powerpoint/2010/main" val="57741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My progress</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A5E7AA14-0BA6-439F-8957-3C1CFA1DD9B4}"/>
              </a:ext>
            </a:extLst>
          </p:cNvPr>
          <p:cNvSpPr txBox="1"/>
          <p:nvPr/>
        </p:nvSpPr>
        <p:spPr>
          <a:xfrm>
            <a:off x="848142" y="1978992"/>
            <a:ext cx="1819965" cy="666977"/>
          </a:xfrm>
          <a:prstGeom prst="rect">
            <a:avLst/>
          </a:prstGeom>
          <a:noFill/>
        </p:spPr>
        <p:txBody>
          <a:bodyPr wrap="square" rtlCol="0">
            <a:spAutoFit/>
          </a:bodyPr>
          <a:lstStyle/>
          <a:p>
            <a:pPr defTabSz="1219170">
              <a:buClr>
                <a:srgbClr val="000000"/>
              </a:buClr>
            </a:pPr>
            <a:r>
              <a:rPr lang="en-US" sz="1867" b="1" kern="0" dirty="0">
                <a:solidFill>
                  <a:srgbClr val="FFFFFF"/>
                </a:solidFill>
                <a:latin typeface="Montserrat Light" panose="00000400000000000000" pitchFamily="2" charset="0"/>
                <a:cs typeface="Arial"/>
                <a:sym typeface="Arial"/>
              </a:rPr>
              <a:t>Plant science student</a:t>
            </a:r>
            <a:endParaRPr lang="en-IN" sz="1867" b="1" kern="0" dirty="0">
              <a:solidFill>
                <a:srgbClr val="FFFFFF"/>
              </a:solidFill>
              <a:latin typeface="Montserrat Light" panose="00000400000000000000" pitchFamily="2" charset="0"/>
              <a:cs typeface="Arial"/>
              <a:sym typeface="Arial"/>
            </a:endParaRPr>
          </a:p>
        </p:txBody>
      </p:sp>
      <p:sp>
        <p:nvSpPr>
          <p:cNvPr id="4" name="TextBox 3">
            <a:extLst>
              <a:ext uri="{FF2B5EF4-FFF2-40B4-BE49-F238E27FC236}">
                <a16:creationId xmlns:a16="http://schemas.microsoft.com/office/drawing/2014/main" id="{7B50E7BE-E400-4AA9-AD35-285A0BE7EF09}"/>
              </a:ext>
            </a:extLst>
          </p:cNvPr>
          <p:cNvSpPr txBox="1"/>
          <p:nvPr/>
        </p:nvSpPr>
        <p:spPr>
          <a:xfrm>
            <a:off x="7396271" y="1978993"/>
            <a:ext cx="2709096" cy="666977"/>
          </a:xfrm>
          <a:prstGeom prst="rect">
            <a:avLst/>
          </a:prstGeom>
          <a:noFill/>
        </p:spPr>
        <p:txBody>
          <a:bodyPr wrap="square" rtlCol="0">
            <a:spAutoFit/>
          </a:bodyPr>
          <a:lstStyle/>
          <a:p>
            <a:pPr defTabSz="1219170">
              <a:buClr>
                <a:srgbClr val="000000"/>
              </a:buClr>
            </a:pPr>
            <a:r>
              <a:rPr lang="en-US" sz="1867" b="1" kern="0" dirty="0">
                <a:solidFill>
                  <a:srgbClr val="FFFFFF"/>
                </a:solidFill>
                <a:latin typeface="Montserrat Light" panose="00000400000000000000" pitchFamily="2" charset="0"/>
                <a:cs typeface="Arial"/>
                <a:sym typeface="Arial"/>
              </a:rPr>
              <a:t>Literate about open tools</a:t>
            </a:r>
            <a:endParaRPr lang="en-IN" sz="1867" b="1" kern="0" dirty="0">
              <a:solidFill>
                <a:srgbClr val="FFFFFF"/>
              </a:solidFill>
              <a:latin typeface="Montserrat Light" panose="00000400000000000000" pitchFamily="2" charset="0"/>
              <a:cs typeface="Arial"/>
              <a:sym typeface="Arial"/>
            </a:endParaRPr>
          </a:p>
        </p:txBody>
      </p:sp>
      <p:cxnSp>
        <p:nvCxnSpPr>
          <p:cNvPr id="10" name="Straight Arrow Connector 9">
            <a:extLst>
              <a:ext uri="{FF2B5EF4-FFF2-40B4-BE49-F238E27FC236}">
                <a16:creationId xmlns:a16="http://schemas.microsoft.com/office/drawing/2014/main" id="{7F182284-0556-43C2-99CB-3861B6266259}"/>
              </a:ext>
            </a:extLst>
          </p:cNvPr>
          <p:cNvCxnSpPr>
            <a:cxnSpLocks/>
            <a:stCxn id="2" idx="3"/>
            <a:endCxn id="4" idx="1"/>
          </p:cNvCxnSpPr>
          <p:nvPr/>
        </p:nvCxnSpPr>
        <p:spPr>
          <a:xfrm>
            <a:off x="2668107" y="2312481"/>
            <a:ext cx="4728164" cy="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FAB250EE-52E3-48D1-8657-844128963B32}"/>
              </a:ext>
            </a:extLst>
          </p:cNvPr>
          <p:cNvSpPr/>
          <p:nvPr/>
        </p:nvSpPr>
        <p:spPr>
          <a:xfrm>
            <a:off x="4117009" y="2614004"/>
            <a:ext cx="2275736" cy="59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867" kern="0" dirty="0">
                <a:solidFill>
                  <a:srgbClr val="000000"/>
                </a:solidFill>
                <a:latin typeface="Arial"/>
                <a:sym typeface="Arial"/>
              </a:rPr>
              <a:t>55 days</a:t>
            </a:r>
            <a:endParaRPr lang="en-IN" sz="1867" kern="0" dirty="0">
              <a:solidFill>
                <a:srgbClr val="000000"/>
              </a:solidFill>
              <a:latin typeface="Arial"/>
              <a:sym typeface="Arial"/>
            </a:endParaRPr>
          </a:p>
        </p:txBody>
      </p:sp>
      <p:pic>
        <p:nvPicPr>
          <p:cNvPr id="25" name="Graphic 24" descr="Programmer">
            <a:extLst>
              <a:ext uri="{FF2B5EF4-FFF2-40B4-BE49-F238E27FC236}">
                <a16:creationId xmlns:a16="http://schemas.microsoft.com/office/drawing/2014/main" id="{CAEDC139-E9EB-4A2A-84B7-D1AA3B0877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41219" y="2819400"/>
            <a:ext cx="1219200" cy="1219200"/>
          </a:xfrm>
          <a:prstGeom prst="rect">
            <a:avLst/>
          </a:prstGeom>
        </p:spPr>
      </p:pic>
      <p:pic>
        <p:nvPicPr>
          <p:cNvPr id="30" name="Graphic 29" descr="Female Profile">
            <a:extLst>
              <a:ext uri="{FF2B5EF4-FFF2-40B4-BE49-F238E27FC236}">
                <a16:creationId xmlns:a16="http://schemas.microsoft.com/office/drawing/2014/main" id="{5F94A1A9-BF89-472B-99DC-F3A3038101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8524" y="2774837"/>
            <a:ext cx="1219200" cy="12192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Experience</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A5E7AA14-0BA6-439F-8957-3C1CFA1DD9B4}"/>
              </a:ext>
            </a:extLst>
          </p:cNvPr>
          <p:cNvSpPr txBox="1"/>
          <p:nvPr/>
        </p:nvSpPr>
        <p:spPr>
          <a:xfrm>
            <a:off x="653776" y="1939142"/>
            <a:ext cx="1819965" cy="748795"/>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Creative team</a:t>
            </a:r>
            <a:endParaRPr lang="en-IN" sz="2133" kern="0" dirty="0">
              <a:solidFill>
                <a:srgbClr val="FFFFFF"/>
              </a:solidFill>
              <a:latin typeface="Montserrat Light" panose="00000400000000000000" pitchFamily="2" charset="0"/>
              <a:cs typeface="Arial"/>
              <a:sym typeface="Arial"/>
            </a:endParaRPr>
          </a:p>
        </p:txBody>
      </p:sp>
      <p:sp>
        <p:nvSpPr>
          <p:cNvPr id="11" name="TextBox 10">
            <a:extLst>
              <a:ext uri="{FF2B5EF4-FFF2-40B4-BE49-F238E27FC236}">
                <a16:creationId xmlns:a16="http://schemas.microsoft.com/office/drawing/2014/main" id="{8E2C812A-0330-4BC5-8CF6-918FA2629EB2}"/>
              </a:ext>
            </a:extLst>
          </p:cNvPr>
          <p:cNvSpPr txBox="1"/>
          <p:nvPr/>
        </p:nvSpPr>
        <p:spPr>
          <a:xfrm>
            <a:off x="2473742" y="2929743"/>
            <a:ext cx="1819965" cy="748795"/>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Learn from mistakes</a:t>
            </a:r>
            <a:endParaRPr lang="en-IN" sz="2133" kern="0" dirty="0">
              <a:solidFill>
                <a:srgbClr val="FFFFFF"/>
              </a:solidFill>
              <a:latin typeface="Montserrat Light" panose="00000400000000000000" pitchFamily="2" charset="0"/>
              <a:cs typeface="Arial"/>
              <a:sym typeface="Arial"/>
            </a:endParaRPr>
          </a:p>
        </p:txBody>
      </p:sp>
      <p:sp>
        <p:nvSpPr>
          <p:cNvPr id="12" name="TextBox 11">
            <a:extLst>
              <a:ext uri="{FF2B5EF4-FFF2-40B4-BE49-F238E27FC236}">
                <a16:creationId xmlns:a16="http://schemas.microsoft.com/office/drawing/2014/main" id="{06F3AB28-8F24-42B8-BEA1-3503D1DB86B0}"/>
              </a:ext>
            </a:extLst>
          </p:cNvPr>
          <p:cNvSpPr txBox="1"/>
          <p:nvPr/>
        </p:nvSpPr>
        <p:spPr>
          <a:xfrm>
            <a:off x="5031199" y="1899292"/>
            <a:ext cx="1819965" cy="748795"/>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Help each other</a:t>
            </a:r>
            <a:endParaRPr lang="en-IN" sz="2133" kern="0" dirty="0">
              <a:solidFill>
                <a:srgbClr val="FFFFFF"/>
              </a:solidFill>
              <a:latin typeface="Montserrat Light" panose="00000400000000000000" pitchFamily="2" charset="0"/>
              <a:cs typeface="Arial"/>
              <a:sym typeface="Arial"/>
            </a:endParaRPr>
          </a:p>
        </p:txBody>
      </p:sp>
      <p:sp>
        <p:nvSpPr>
          <p:cNvPr id="13" name="TextBox 12">
            <a:extLst>
              <a:ext uri="{FF2B5EF4-FFF2-40B4-BE49-F238E27FC236}">
                <a16:creationId xmlns:a16="http://schemas.microsoft.com/office/drawing/2014/main" id="{55FF4351-3C5E-4354-8517-9ADC54306385}"/>
              </a:ext>
            </a:extLst>
          </p:cNvPr>
          <p:cNvSpPr txBox="1"/>
          <p:nvPr/>
        </p:nvSpPr>
        <p:spPr>
          <a:xfrm>
            <a:off x="7671424" y="3203298"/>
            <a:ext cx="1819965" cy="420564"/>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Team work</a:t>
            </a:r>
            <a:endParaRPr lang="en-IN" sz="2133" kern="0" dirty="0">
              <a:solidFill>
                <a:srgbClr val="FFFFFF"/>
              </a:solidFill>
              <a:latin typeface="Montserrat Light" panose="00000400000000000000" pitchFamily="2" charset="0"/>
              <a:cs typeface="Arial"/>
              <a:sym typeface="Arial"/>
            </a:endParaRPr>
          </a:p>
        </p:txBody>
      </p:sp>
      <p:pic>
        <p:nvPicPr>
          <p:cNvPr id="5" name="Graphic 4" descr="Lightbulb and gear">
            <a:extLst>
              <a:ext uri="{FF2B5EF4-FFF2-40B4-BE49-F238E27FC236}">
                <a16:creationId xmlns:a16="http://schemas.microsoft.com/office/drawing/2014/main" id="{FF843F65-6129-4A18-81F8-D5594A26DF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776" y="2785495"/>
            <a:ext cx="1219200" cy="1219200"/>
          </a:xfrm>
          <a:prstGeom prst="rect">
            <a:avLst/>
          </a:prstGeom>
        </p:spPr>
      </p:pic>
      <p:pic>
        <p:nvPicPr>
          <p:cNvPr id="7" name="Graphic 6" descr="Teacher">
            <a:extLst>
              <a:ext uri="{FF2B5EF4-FFF2-40B4-BE49-F238E27FC236}">
                <a16:creationId xmlns:a16="http://schemas.microsoft.com/office/drawing/2014/main" id="{C09E5A03-4E87-483A-96E0-20CBD44E59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3741" y="3949548"/>
            <a:ext cx="1219200" cy="1219200"/>
          </a:xfrm>
          <a:prstGeom prst="rect">
            <a:avLst/>
          </a:prstGeom>
        </p:spPr>
      </p:pic>
      <p:pic>
        <p:nvPicPr>
          <p:cNvPr id="9" name="Graphic 8" descr="Users">
            <a:extLst>
              <a:ext uri="{FF2B5EF4-FFF2-40B4-BE49-F238E27FC236}">
                <a16:creationId xmlns:a16="http://schemas.microsoft.com/office/drawing/2014/main" id="{00FAE905-F1EC-4F84-A54F-2CF9859C0A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0693" y="2819400"/>
            <a:ext cx="1219200" cy="1219200"/>
          </a:xfrm>
          <a:prstGeom prst="rect">
            <a:avLst/>
          </a:prstGeom>
        </p:spPr>
      </p:pic>
      <p:pic>
        <p:nvPicPr>
          <p:cNvPr id="20" name="Graphic 19" descr="Users">
            <a:extLst>
              <a:ext uri="{FF2B5EF4-FFF2-40B4-BE49-F238E27FC236}">
                <a16:creationId xmlns:a16="http://schemas.microsoft.com/office/drawing/2014/main" id="{7DE17368-8EB0-48B7-9889-A6853CC9CF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2103" y="3681607"/>
            <a:ext cx="1219200" cy="1219200"/>
          </a:xfrm>
          <a:prstGeom prst="rect">
            <a:avLst/>
          </a:prstGeom>
        </p:spPr>
      </p:pic>
    </p:spTree>
    <p:extLst>
      <p:ext uri="{BB962C8B-B14F-4D97-AF65-F5344CB8AC3E}">
        <p14:creationId xmlns:p14="http://schemas.microsoft.com/office/powerpoint/2010/main" val="1194647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0" y="156584"/>
            <a:ext cx="11360800" cy="763600"/>
          </a:xfrm>
          <a:prstGeom prst="rect">
            <a:avLst/>
          </a:prstGeom>
        </p:spPr>
        <p:txBody>
          <a:bodyPr spcFirstLastPara="1" wrap="square" lIns="121900" tIns="121900" rIns="121900" bIns="121900" anchor="t" anchorCtr="0">
            <a:normAutofit/>
          </a:bodyPr>
          <a:lstStyle/>
          <a:p>
            <a:r>
              <a:rPr lang="en-GB" dirty="0"/>
              <a:t>Documentation</a:t>
            </a:r>
            <a:endParaRPr dirty="0"/>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9" name="Picture 8" descr="Screenshot (154)">
            <a:extLst>
              <a:ext uri="{FF2B5EF4-FFF2-40B4-BE49-F238E27FC236}">
                <a16:creationId xmlns:a16="http://schemas.microsoft.com/office/drawing/2014/main" id="{6469C745-B90F-4BFD-87FC-0E68A61B9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920184"/>
            <a:ext cx="9689767" cy="486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1EDC0B0-C286-4C63-A17D-EA2C0A1DB515}"/>
              </a:ext>
            </a:extLst>
          </p:cNvPr>
          <p:cNvSpPr txBox="1"/>
          <p:nvPr/>
        </p:nvSpPr>
        <p:spPr>
          <a:xfrm>
            <a:off x="0" y="6293592"/>
            <a:ext cx="9425696" cy="369332"/>
          </a:xfrm>
          <a:prstGeom prst="rect">
            <a:avLst/>
          </a:prstGeom>
          <a:noFill/>
        </p:spPr>
        <p:txBody>
          <a:bodyPr wrap="square">
            <a:spAutoFit/>
          </a:bodyPr>
          <a:lstStyle/>
          <a:p>
            <a:r>
              <a:rPr lang="en-IN" dirty="0">
                <a:hlinkClick r:id="rId5"/>
              </a:rPr>
              <a:t>https://github.com/petermr/crops/wiki/TPS-Reserve-For-Camellia-and-Tomato-Crop</a:t>
            </a:r>
            <a:endParaRPr lang="en-IN" dirty="0"/>
          </a:p>
        </p:txBody>
      </p:sp>
    </p:spTree>
    <p:extLst>
      <p:ext uri="{BB962C8B-B14F-4D97-AF65-F5344CB8AC3E}">
        <p14:creationId xmlns:p14="http://schemas.microsoft.com/office/powerpoint/2010/main" val="362555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D9C75E-DCE4-4B8C-A67E-A740E94645B9}"/>
              </a:ext>
            </a:extLst>
          </p:cNvPr>
          <p:cNvSpPr txBox="1"/>
          <p:nvPr/>
        </p:nvSpPr>
        <p:spPr>
          <a:xfrm>
            <a:off x="7527834" y="4460228"/>
            <a:ext cx="4407537"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800" b="0" i="0" u="none" strike="noStrike" kern="1200" cap="none" spc="0" normalizeH="0" baseline="0" noProof="0" dirty="0">
                <a:ln>
                  <a:noFill/>
                </a:ln>
                <a:solidFill>
                  <a:prstClr val="black"/>
                </a:solidFill>
                <a:effectLst/>
                <a:uLnTx/>
                <a:uFillTx/>
                <a:latin typeface="Calibri" panose="020F0502020204030204"/>
                <a:ea typeface="+mn-ea"/>
                <a:cs typeface="+mn-cs"/>
              </a:rPr>
              <a:t>But…</a:t>
            </a:r>
          </a:p>
        </p:txBody>
      </p:sp>
      <p:sp>
        <p:nvSpPr>
          <p:cNvPr id="3" name="TextBox 2">
            <a:extLst>
              <a:ext uri="{FF2B5EF4-FFF2-40B4-BE49-F238E27FC236}">
                <a16:creationId xmlns:a16="http://schemas.microsoft.com/office/drawing/2014/main" id="{0A563B40-C809-473B-B119-4ED122B0F612}"/>
              </a:ext>
            </a:extLst>
          </p:cNvPr>
          <p:cNvSpPr txBox="1"/>
          <p:nvPr/>
        </p:nvSpPr>
        <p:spPr>
          <a:xfrm>
            <a:off x="0" y="3165527"/>
            <a:ext cx="687297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Deluge of information in scientific literature, thanks to recent advancement!</a:t>
            </a:r>
          </a:p>
        </p:txBody>
      </p:sp>
      <p:sp>
        <p:nvSpPr>
          <p:cNvPr id="4" name="TextBox 3">
            <a:extLst>
              <a:ext uri="{FF2B5EF4-FFF2-40B4-BE49-F238E27FC236}">
                <a16:creationId xmlns:a16="http://schemas.microsoft.com/office/drawing/2014/main" id="{A5D62EB1-0207-481B-BA93-780EDBBE8F1B}"/>
              </a:ext>
            </a:extLst>
          </p:cNvPr>
          <p:cNvSpPr txBox="1"/>
          <p:nvPr/>
        </p:nvSpPr>
        <p:spPr>
          <a:xfrm>
            <a:off x="3650123" y="36457"/>
            <a:ext cx="48917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We are interested in TERPENES of …</a:t>
            </a:r>
          </a:p>
        </p:txBody>
      </p:sp>
      <p:pic>
        <p:nvPicPr>
          <p:cNvPr id="5" name="Picture 4">
            <a:extLst>
              <a:ext uri="{FF2B5EF4-FFF2-40B4-BE49-F238E27FC236}">
                <a16:creationId xmlns:a16="http://schemas.microsoft.com/office/drawing/2014/main" id="{0468E923-6236-413C-96FE-80CF9585B86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21898"/>
          <a:stretch/>
        </p:blipFill>
        <p:spPr>
          <a:xfrm>
            <a:off x="1946475" y="892934"/>
            <a:ext cx="1093613" cy="926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2ADC0CB-3187-48AC-9A7E-ABABBB0A9BD6}"/>
              </a:ext>
            </a:extLst>
          </p:cNvPr>
          <p:cNvSpPr txBox="1"/>
          <p:nvPr/>
        </p:nvSpPr>
        <p:spPr>
          <a:xfrm>
            <a:off x="1849281" y="829939"/>
            <a:ext cx="802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CORN</a:t>
            </a:r>
          </a:p>
        </p:txBody>
      </p:sp>
      <p:pic>
        <p:nvPicPr>
          <p:cNvPr id="7" name="Picture 6">
            <a:extLst>
              <a:ext uri="{FF2B5EF4-FFF2-40B4-BE49-F238E27FC236}">
                <a16:creationId xmlns:a16="http://schemas.microsoft.com/office/drawing/2014/main" id="{FD65193F-ABF6-4F3B-806F-B69BE34D0E8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052" t="-4748" b="12894"/>
          <a:stretch/>
        </p:blipFill>
        <p:spPr>
          <a:xfrm>
            <a:off x="3389074" y="901840"/>
            <a:ext cx="1093613" cy="918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EA9F808-E06D-498A-8095-B23B9066834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7558" t="2633" r="14796" b="20340"/>
          <a:stretch/>
        </p:blipFill>
        <p:spPr>
          <a:xfrm>
            <a:off x="4831673" y="892934"/>
            <a:ext cx="1040559" cy="926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7F01C29A-596C-48CD-9C06-D8F06A553B66}"/>
              </a:ext>
            </a:extLst>
          </p:cNvPr>
          <p:cNvSpPr txBox="1"/>
          <p:nvPr/>
        </p:nvSpPr>
        <p:spPr>
          <a:xfrm>
            <a:off x="3289686" y="855413"/>
            <a:ext cx="1292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TOMATO</a:t>
            </a:r>
          </a:p>
        </p:txBody>
      </p:sp>
      <p:sp>
        <p:nvSpPr>
          <p:cNvPr id="10" name="TextBox 9">
            <a:extLst>
              <a:ext uri="{FF2B5EF4-FFF2-40B4-BE49-F238E27FC236}">
                <a16:creationId xmlns:a16="http://schemas.microsoft.com/office/drawing/2014/main" id="{9EDEEB63-12E0-402B-8172-72AD02DB0292}"/>
              </a:ext>
            </a:extLst>
          </p:cNvPr>
          <p:cNvSpPr txBox="1"/>
          <p:nvPr/>
        </p:nvSpPr>
        <p:spPr>
          <a:xfrm>
            <a:off x="4668861" y="801105"/>
            <a:ext cx="13661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CAMELLIA</a:t>
            </a:r>
          </a:p>
        </p:txBody>
      </p:sp>
      <p:pic>
        <p:nvPicPr>
          <p:cNvPr id="11" name="Picture 10">
            <a:extLst>
              <a:ext uri="{FF2B5EF4-FFF2-40B4-BE49-F238E27FC236}">
                <a16:creationId xmlns:a16="http://schemas.microsoft.com/office/drawing/2014/main" id="{36D97093-DBAA-44D1-9834-1D884936DD42}"/>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11047" t="964" r="12005" b="-964"/>
          <a:stretch/>
        </p:blipFill>
        <p:spPr>
          <a:xfrm>
            <a:off x="6221218" y="806100"/>
            <a:ext cx="1040102" cy="1013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468E5DA4-E4E2-4412-BF58-01D5948D84C8}"/>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13623" t="12137" r="14936" b="-14353"/>
          <a:stretch/>
        </p:blipFill>
        <p:spPr>
          <a:xfrm>
            <a:off x="7610306" y="783631"/>
            <a:ext cx="1040102" cy="1036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BA0856CE-3843-4538-9B33-A8324AA0818E}"/>
              </a:ext>
            </a:extLst>
          </p:cNvPr>
          <p:cNvSpPr txBox="1"/>
          <p:nvPr/>
        </p:nvSpPr>
        <p:spPr>
          <a:xfrm>
            <a:off x="8103514" y="6491871"/>
            <a:ext cx="36576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hlinkClick r:id="rId12" tooltip="https://commons.wikimedia.org/wiki/File:Lemon_tree_002.jpg"/>
              </a:rPr>
              <a:t>This Photo</a:t>
            </a:r>
            <a:r>
              <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hlinkClick r:id="rId13" tooltip="https://creativecommons.org/licenses/by-sa/3.0/"/>
              </a:rPr>
              <a:t>CC BY-SA</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89AF28A5-6A03-480F-AC90-DE4F2CC94880}"/>
              </a:ext>
            </a:extLst>
          </p:cNvPr>
          <p:cNvSpPr txBox="1"/>
          <p:nvPr/>
        </p:nvSpPr>
        <p:spPr>
          <a:xfrm>
            <a:off x="7488803" y="680115"/>
            <a:ext cx="9039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LEMON</a:t>
            </a:r>
          </a:p>
        </p:txBody>
      </p:sp>
      <p:sp>
        <p:nvSpPr>
          <p:cNvPr id="15" name="TextBox 14">
            <a:extLst>
              <a:ext uri="{FF2B5EF4-FFF2-40B4-BE49-F238E27FC236}">
                <a16:creationId xmlns:a16="http://schemas.microsoft.com/office/drawing/2014/main" id="{544E4AE1-8AA4-4E18-B7D2-64E9EFA712C5}"/>
              </a:ext>
            </a:extLst>
          </p:cNvPr>
          <p:cNvSpPr txBox="1"/>
          <p:nvPr/>
        </p:nvSpPr>
        <p:spPr>
          <a:xfrm>
            <a:off x="6113500" y="757404"/>
            <a:ext cx="75947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MINT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46436C0-B28E-4051-8F27-0CA163AF5C8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999392" y="964651"/>
            <a:ext cx="1140289" cy="855217"/>
          </a:xfrm>
          <a:prstGeom prst="rect">
            <a:avLst/>
          </a:prstGeom>
        </p:spPr>
      </p:pic>
      <p:sp>
        <p:nvSpPr>
          <p:cNvPr id="17" name="TextBox 16">
            <a:extLst>
              <a:ext uri="{FF2B5EF4-FFF2-40B4-BE49-F238E27FC236}">
                <a16:creationId xmlns:a16="http://schemas.microsoft.com/office/drawing/2014/main" id="{EC345779-D873-41BE-8A9C-E9D054F0DDDC}"/>
              </a:ext>
            </a:extLst>
          </p:cNvPr>
          <p:cNvSpPr txBox="1"/>
          <p:nvPr/>
        </p:nvSpPr>
        <p:spPr>
          <a:xfrm>
            <a:off x="8889121" y="864781"/>
            <a:ext cx="10606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GRAPES</a:t>
            </a:r>
          </a:p>
        </p:txBody>
      </p:sp>
      <p:sp>
        <p:nvSpPr>
          <p:cNvPr id="18" name="Rectangle 17">
            <a:extLst>
              <a:ext uri="{FF2B5EF4-FFF2-40B4-BE49-F238E27FC236}">
                <a16:creationId xmlns:a16="http://schemas.microsoft.com/office/drawing/2014/main" id="{75188577-7A98-4472-8C1A-C09BAA49AE36}"/>
              </a:ext>
            </a:extLst>
          </p:cNvPr>
          <p:cNvSpPr/>
          <p:nvPr/>
        </p:nvSpPr>
        <p:spPr>
          <a:xfrm>
            <a:off x="11633029"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A1B0885F-1A8D-4DF4-968C-BF46108829C9}"/>
              </a:ext>
            </a:extLst>
          </p:cNvPr>
          <p:cNvSpPr txBox="1"/>
          <p:nvPr/>
        </p:nvSpPr>
        <p:spPr>
          <a:xfrm>
            <a:off x="3106513" y="1960233"/>
            <a:ext cx="634066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What are the enzymes involved in the terpene synthesis?</a:t>
            </a:r>
          </a:p>
        </p:txBody>
      </p:sp>
      <p:sp>
        <p:nvSpPr>
          <p:cNvPr id="21" name="TextBox 20">
            <a:extLst>
              <a:ext uri="{FF2B5EF4-FFF2-40B4-BE49-F238E27FC236}">
                <a16:creationId xmlns:a16="http://schemas.microsoft.com/office/drawing/2014/main" id="{6E3E13C4-0B67-4F1C-9F27-9AEA0DEFC745}"/>
              </a:ext>
            </a:extLst>
          </p:cNvPr>
          <p:cNvSpPr txBox="1"/>
          <p:nvPr/>
        </p:nvSpPr>
        <p:spPr>
          <a:xfrm>
            <a:off x="4590714" y="2318116"/>
            <a:ext cx="298845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What are its genes?</a:t>
            </a:r>
          </a:p>
        </p:txBody>
      </p:sp>
      <p:pic>
        <p:nvPicPr>
          <p:cNvPr id="26" name="Picture 25">
            <a:extLst>
              <a:ext uri="{FF2B5EF4-FFF2-40B4-BE49-F238E27FC236}">
                <a16:creationId xmlns:a16="http://schemas.microsoft.com/office/drawing/2014/main" id="{6CCF95D7-97DB-4CC2-917B-A81B8235FDC4}"/>
              </a:ext>
            </a:extLst>
          </p:cNvPr>
          <p:cNvPicPr>
            <a:picLocks noChangeAspect="1"/>
          </p:cNvPicPr>
          <p:nvPr/>
        </p:nvPicPr>
        <p:blipFill rotWithShape="1">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l="12259" t="23575" r="6946" b="25178"/>
          <a:stretch/>
        </p:blipFill>
        <p:spPr>
          <a:xfrm>
            <a:off x="7897136" y="2586566"/>
            <a:ext cx="3606513" cy="1715682"/>
          </a:xfrm>
          <a:prstGeom prst="rect">
            <a:avLst/>
          </a:prstGeom>
        </p:spPr>
      </p:pic>
      <p:pic>
        <p:nvPicPr>
          <p:cNvPr id="22" name="Picture 21">
            <a:extLst>
              <a:ext uri="{FF2B5EF4-FFF2-40B4-BE49-F238E27FC236}">
                <a16:creationId xmlns:a16="http://schemas.microsoft.com/office/drawing/2014/main" id="{974484D9-66D6-4D0E-9437-AB244D8D5337}"/>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0" y="4119752"/>
            <a:ext cx="6997745" cy="2738248"/>
          </a:xfrm>
          <a:prstGeom prst="rect">
            <a:avLst/>
          </a:prstGeom>
        </p:spPr>
      </p:pic>
    </p:spTree>
    <p:extLst>
      <p:ext uri="{BB962C8B-B14F-4D97-AF65-F5344CB8AC3E}">
        <p14:creationId xmlns:p14="http://schemas.microsoft.com/office/powerpoint/2010/main" val="2962451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6"/>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51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EC976-C757-4C24-BBF3-F28E0DB05616}"/>
              </a:ext>
            </a:extLst>
          </p:cNvPr>
          <p:cNvSpPr txBox="1"/>
          <p:nvPr/>
        </p:nvSpPr>
        <p:spPr>
          <a:xfrm>
            <a:off x="2912033" y="2228671"/>
            <a:ext cx="3909181" cy="1200329"/>
          </a:xfrm>
          <a:prstGeom prst="rect">
            <a:avLst/>
          </a:prstGeom>
          <a:noFill/>
        </p:spPr>
        <p:txBody>
          <a:bodyPr wrap="square" rtlCol="0">
            <a:spAutoFit/>
          </a:bodyPr>
          <a:lstStyle/>
          <a:p>
            <a:pPr defTabSz="1219170">
              <a:buClr>
                <a:srgbClr val="000000"/>
              </a:buClr>
            </a:pPr>
            <a:r>
              <a:rPr lang="en-IN" sz="3600" kern="0" dirty="0">
                <a:solidFill>
                  <a:srgbClr val="000000"/>
                </a:solidFill>
                <a:latin typeface="Arial"/>
                <a:cs typeface="Arial"/>
                <a:sym typeface="Arial"/>
              </a:rPr>
              <a:t>Next up: Kumari </a:t>
            </a:r>
            <a:r>
              <a:rPr lang="en-IN" sz="3600" kern="0" dirty="0" err="1">
                <a:solidFill>
                  <a:srgbClr val="000000"/>
                </a:solidFill>
                <a:latin typeface="Arial"/>
                <a:cs typeface="Arial"/>
                <a:sym typeface="Arial"/>
              </a:rPr>
              <a:t>Rageshwari</a:t>
            </a:r>
            <a:endParaRPr lang="en-IN" sz="3600" kern="0" dirty="0">
              <a:solidFill>
                <a:srgbClr val="000000"/>
              </a:solidFill>
              <a:latin typeface="Arial"/>
              <a:cs typeface="Arial"/>
              <a:sym typeface="Arial"/>
            </a:endParaRPr>
          </a:p>
        </p:txBody>
      </p:sp>
      <p:pic>
        <p:nvPicPr>
          <p:cNvPr id="4" name="Graphic 3" descr="End">
            <a:extLst>
              <a:ext uri="{FF2B5EF4-FFF2-40B4-BE49-F238E27FC236}">
                <a16:creationId xmlns:a16="http://schemas.microsoft.com/office/drawing/2014/main" id="{DD65F53F-DDD3-4AF6-8EF1-9177EBF18E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1214" y="1594945"/>
            <a:ext cx="2464676" cy="2464676"/>
          </a:xfrm>
          <a:prstGeom prst="rect">
            <a:avLst/>
          </a:prstGeom>
        </p:spPr>
      </p:pic>
      <p:pic>
        <p:nvPicPr>
          <p:cNvPr id="5" name="Google Shape;62;p14">
            <a:extLst>
              <a:ext uri="{FF2B5EF4-FFF2-40B4-BE49-F238E27FC236}">
                <a16:creationId xmlns:a16="http://schemas.microsoft.com/office/drawing/2014/main" id="{970F1503-885D-4A08-BCDD-6574CC4FB38B}"/>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AFFF2C3F-BFB0-459C-B76A-A5C2F207A1DE}"/>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557814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1047400"/>
            <a:ext cx="11360800" cy="1767600"/>
          </a:xfrm>
          <a:prstGeom prst="rect">
            <a:avLst/>
          </a:prstGeom>
        </p:spPr>
        <p:txBody>
          <a:bodyPr spcFirstLastPara="1" wrap="square" lIns="121900" tIns="121900" rIns="121900" bIns="121900" anchor="b" anchorCtr="0">
            <a:normAutofit/>
          </a:bodyPr>
          <a:lstStyle/>
          <a:p>
            <a:pPr algn="l"/>
            <a:r>
              <a:rPr lang="en-GB"/>
              <a:t>ami-search</a:t>
            </a:r>
            <a:endParaRPr/>
          </a:p>
        </p:txBody>
      </p:sp>
      <p:sp>
        <p:nvSpPr>
          <p:cNvPr id="61" name="Google Shape;61;p14"/>
          <p:cNvSpPr txBox="1">
            <a:spLocks noGrp="1"/>
          </p:cNvSpPr>
          <p:nvPr>
            <p:ph type="subTitle" idx="1"/>
          </p:nvPr>
        </p:nvSpPr>
        <p:spPr>
          <a:xfrm>
            <a:off x="415600" y="2864433"/>
            <a:ext cx="11360800" cy="1056800"/>
          </a:xfrm>
          <a:prstGeom prst="rect">
            <a:avLst/>
          </a:prstGeom>
        </p:spPr>
        <p:txBody>
          <a:bodyPr spcFirstLastPara="1" wrap="square" lIns="121900" tIns="121900" rIns="121900" bIns="121900" anchor="t" anchorCtr="0">
            <a:normAutofit/>
          </a:bodyPr>
          <a:lstStyle/>
          <a:p>
            <a:pPr marL="0" indent="0" algn="l"/>
            <a:r>
              <a:rPr lang="en-GB"/>
              <a:t>How it all fits together</a:t>
            </a:r>
            <a:endParaRPr/>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4" name="Google Shape;64;p14"/>
          <p:cNvSpPr txBox="1"/>
          <p:nvPr/>
        </p:nvSpPr>
        <p:spPr>
          <a:xfrm>
            <a:off x="784599" y="4127034"/>
            <a:ext cx="4008117" cy="984845"/>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GB" sz="2800" kern="0" dirty="0">
                <a:solidFill>
                  <a:srgbClr val="FFFFFF"/>
                </a:solidFill>
                <a:latin typeface="Montserrat Medium"/>
                <a:ea typeface="Montserrat Medium"/>
                <a:cs typeface="Montserrat Medium"/>
                <a:sym typeface="Montserrat Medium"/>
              </a:rPr>
              <a:t>Kumari </a:t>
            </a:r>
            <a:r>
              <a:rPr lang="en-GB" sz="2800" kern="0" dirty="0" err="1">
                <a:solidFill>
                  <a:srgbClr val="FFFFFF"/>
                </a:solidFill>
                <a:latin typeface="Montserrat Medium"/>
                <a:ea typeface="Montserrat Medium"/>
                <a:cs typeface="Montserrat Medium"/>
                <a:sym typeface="Montserrat Medium"/>
              </a:rPr>
              <a:t>Rageshwari</a:t>
            </a:r>
            <a:endParaRPr sz="2800" kern="0" dirty="0">
              <a:solidFill>
                <a:srgbClr val="FFFFFF"/>
              </a:solidFill>
              <a:latin typeface="Montserrat Medium"/>
              <a:ea typeface="Montserrat Medium"/>
              <a:cs typeface="Montserrat Medium"/>
              <a:sym typeface="Montserrat Medium"/>
            </a:endParaRPr>
          </a:p>
          <a:p>
            <a:pPr defTabSz="1219170">
              <a:buClr>
                <a:srgbClr val="000000"/>
              </a:buClr>
            </a:pPr>
            <a:r>
              <a:rPr lang="en-GB" sz="2000" kern="0" dirty="0">
                <a:solidFill>
                  <a:srgbClr val="FFFFFF"/>
                </a:solidFill>
                <a:latin typeface="Montserrat Light"/>
                <a:ea typeface="Montserrat Light"/>
                <a:cs typeface="Montserrat Light"/>
                <a:sym typeface="Montserrat Light"/>
              </a:rPr>
              <a:t>KARYA Interns</a:t>
            </a:r>
            <a:endParaRPr sz="2000"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B0B0E701-363B-45E5-B4E6-8260054A622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41423" y="3921233"/>
            <a:ext cx="2702577" cy="2026933"/>
          </a:xfrm>
          <a:prstGeom prst="rect">
            <a:avLst/>
          </a:prstGeom>
        </p:spPr>
      </p:pic>
      <p:sp>
        <p:nvSpPr>
          <p:cNvPr id="8" name="TextBox 7">
            <a:extLst>
              <a:ext uri="{FF2B5EF4-FFF2-40B4-BE49-F238E27FC236}">
                <a16:creationId xmlns:a16="http://schemas.microsoft.com/office/drawing/2014/main" id="{A5993859-F1F1-49C8-8943-5A3A41C18727}"/>
              </a:ext>
            </a:extLst>
          </p:cNvPr>
          <p:cNvSpPr txBox="1"/>
          <p:nvPr/>
        </p:nvSpPr>
        <p:spPr>
          <a:xfrm>
            <a:off x="6311980" y="3877976"/>
            <a:ext cx="25139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GRAPES </a:t>
            </a:r>
            <a:r>
              <a:rPr kumimoji="0" lang="hi-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अंगूर</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223094" y="261507"/>
            <a:ext cx="11360800" cy="763600"/>
          </a:xfrm>
          <a:prstGeom prst="rect">
            <a:avLst/>
          </a:prstGeom>
        </p:spPr>
        <p:txBody>
          <a:bodyPr spcFirstLastPara="1" wrap="square" lIns="121900" tIns="121900" rIns="121900" bIns="121900" anchor="t" anchorCtr="0">
            <a:normAutofit fontScale="90000"/>
          </a:bodyPr>
          <a:lstStyle/>
          <a:p>
            <a:r>
              <a:rPr lang="en-GB" sz="3600" dirty="0"/>
              <a:t>About Me </a:t>
            </a:r>
            <a:r>
              <a:rPr lang="en-GB" dirty="0"/>
              <a:t>- </a:t>
            </a:r>
            <a:r>
              <a:rPr lang="en-GB" sz="4000" dirty="0">
                <a:solidFill>
                  <a:srgbClr val="FF0000"/>
                </a:solidFill>
                <a:latin typeface="Arial"/>
                <a:ea typeface="Arial"/>
                <a:cs typeface="Arial"/>
                <a:sym typeface="Arial"/>
              </a:rPr>
              <a:t>Kumari </a:t>
            </a:r>
            <a:r>
              <a:rPr lang="en-GB" sz="4000" dirty="0" err="1">
                <a:solidFill>
                  <a:srgbClr val="FF0000"/>
                </a:solidFill>
                <a:latin typeface="Arial"/>
                <a:ea typeface="Arial"/>
                <a:cs typeface="Arial"/>
                <a:sym typeface="Arial"/>
              </a:rPr>
              <a:t>Rageshwari</a:t>
            </a:r>
            <a:r>
              <a:rPr lang="en-GB" sz="4000" dirty="0">
                <a:solidFill>
                  <a:srgbClr val="FF0000"/>
                </a:solidFill>
                <a:latin typeface="Arial"/>
                <a:ea typeface="Arial"/>
                <a:cs typeface="Arial"/>
                <a:sym typeface="Arial"/>
              </a:rPr>
              <a:t> (</a:t>
            </a:r>
            <a:r>
              <a:rPr lang="hi-IN" sz="4000" b="0" i="0" dirty="0">
                <a:solidFill>
                  <a:srgbClr val="FF0000"/>
                </a:solidFill>
                <a:effectLst/>
                <a:latin typeface="Slack-Lato"/>
              </a:rPr>
              <a:t>कुमारी रागेश्वरी</a:t>
            </a:r>
            <a:r>
              <a:rPr lang="en-GB" sz="4000" dirty="0">
                <a:solidFill>
                  <a:srgbClr val="FF0000"/>
                </a:solidFill>
                <a:latin typeface="Arial"/>
                <a:ea typeface="Arial"/>
                <a:cs typeface="Arial"/>
                <a:sym typeface="Arial"/>
              </a:rPr>
              <a:t>)</a:t>
            </a:r>
            <a:endParaRPr sz="4000" dirty="0">
              <a:solidFill>
                <a:srgbClr val="FF0000"/>
              </a:solidFill>
              <a:latin typeface="Arial"/>
              <a:ea typeface="Arial"/>
              <a:cs typeface="Arial"/>
              <a:sym typeface="Arial"/>
            </a:endParaRPr>
          </a:p>
          <a:p>
            <a:endParaRPr dirty="0"/>
          </a:p>
        </p:txBody>
      </p:sp>
      <p:sp>
        <p:nvSpPr>
          <p:cNvPr id="70" name="Google Shape;70;p15"/>
          <p:cNvSpPr txBox="1">
            <a:spLocks noGrp="1"/>
          </p:cNvSpPr>
          <p:nvPr>
            <p:ph type="body" idx="1"/>
          </p:nvPr>
        </p:nvSpPr>
        <p:spPr>
          <a:xfrm>
            <a:off x="80325" y="2531518"/>
            <a:ext cx="5406800" cy="1892400"/>
          </a:xfrm>
          <a:prstGeom prst="rect">
            <a:avLst/>
          </a:prstGeom>
        </p:spPr>
        <p:txBody>
          <a:bodyPr spcFirstLastPara="1" wrap="square" lIns="121900" tIns="121900" rIns="121900" bIns="121900" anchor="t" anchorCtr="0">
            <a:normAutofit fontScale="92500"/>
          </a:bodyPr>
          <a:lstStyle/>
          <a:p>
            <a:pPr>
              <a:buFont typeface="Montserrat Light"/>
              <a:buChar char="●"/>
            </a:pPr>
            <a:r>
              <a:rPr lang="en-GB" sz="3000" dirty="0"/>
              <a:t>Masters (Biotechnology) from Botany Department, University of Rajasthan, Jaipur(Q66485)</a:t>
            </a:r>
            <a:endParaRPr sz="3000" dirty="0"/>
          </a:p>
          <a:p>
            <a:pPr>
              <a:spcBef>
                <a:spcPts val="1333"/>
              </a:spcBef>
              <a:spcAft>
                <a:spcPts val="1333"/>
              </a:spcAft>
            </a:pPr>
            <a:endParaRPr dirty="0"/>
          </a:p>
        </p:txBody>
      </p:sp>
      <p:pic>
        <p:nvPicPr>
          <p:cNvPr id="71" name="Google Shape;71;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2" name="Google Shape;72;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7" name="TextBox 6">
            <a:extLst>
              <a:ext uri="{FF2B5EF4-FFF2-40B4-BE49-F238E27FC236}">
                <a16:creationId xmlns:a16="http://schemas.microsoft.com/office/drawing/2014/main" id="{6DA2146C-1B65-482B-A85A-11BF56FAC5A6}"/>
              </a:ext>
            </a:extLst>
          </p:cNvPr>
          <p:cNvSpPr txBox="1"/>
          <p:nvPr/>
        </p:nvSpPr>
        <p:spPr>
          <a:xfrm>
            <a:off x="0" y="6453783"/>
            <a:ext cx="6096000" cy="379656"/>
          </a:xfrm>
          <a:prstGeom prst="rect">
            <a:avLst/>
          </a:prstGeom>
          <a:noFill/>
        </p:spPr>
        <p:txBody>
          <a:bodyPr wrap="square">
            <a:spAutoFit/>
          </a:bodyPr>
          <a:lstStyle/>
          <a:p>
            <a:pPr defTabSz="1219170">
              <a:buClr>
                <a:srgbClr val="000000"/>
              </a:buClr>
            </a:pPr>
            <a:r>
              <a:rPr lang="en-IN" sz="1867" kern="0" dirty="0">
                <a:solidFill>
                  <a:srgbClr val="000000"/>
                </a:solidFill>
                <a:latin typeface="Arial"/>
                <a:cs typeface="Arial"/>
                <a:sym typeface="Arial"/>
                <a:hlinkClick r:id="rId4"/>
              </a:rPr>
              <a:t>https://www.wikidata.org/wiki/Q66485</a:t>
            </a:r>
            <a:endParaRPr lang="en-IN" sz="1867" kern="0" dirty="0">
              <a:solidFill>
                <a:srgbClr val="000000"/>
              </a:solidFill>
              <a:latin typeface="Arial"/>
              <a:cs typeface="Arial"/>
              <a:sym typeface="Arial"/>
            </a:endParaRPr>
          </a:p>
        </p:txBody>
      </p:sp>
      <p:pic>
        <p:nvPicPr>
          <p:cNvPr id="4" name="Picture 3">
            <a:extLst>
              <a:ext uri="{FF2B5EF4-FFF2-40B4-BE49-F238E27FC236}">
                <a16:creationId xmlns:a16="http://schemas.microsoft.com/office/drawing/2014/main" id="{6C2D6A4D-2468-4141-9BC5-2F9D2EF78333}"/>
              </a:ext>
            </a:extLst>
          </p:cNvPr>
          <p:cNvPicPr>
            <a:picLocks noChangeAspect="1"/>
          </p:cNvPicPr>
          <p:nvPr/>
        </p:nvPicPr>
        <p:blipFill rotWithShape="1">
          <a:blip r:embed="rId5"/>
          <a:srcRect b="19275"/>
          <a:stretch/>
        </p:blipFill>
        <p:spPr>
          <a:xfrm>
            <a:off x="5487125" y="2135997"/>
            <a:ext cx="6704875" cy="260762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6"/>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C82528A-A1EA-42BA-B0C1-65B11115F89A}"/>
              </a:ext>
            </a:extLst>
          </p:cNvPr>
          <p:cNvSpPr txBox="1"/>
          <p:nvPr/>
        </p:nvSpPr>
        <p:spPr>
          <a:xfrm>
            <a:off x="8592544" y="2133524"/>
            <a:ext cx="2989516" cy="1569660"/>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pic>
        <p:nvPicPr>
          <p:cNvPr id="21" name="Graphic 20" descr="Kangaroo">
            <a:extLst>
              <a:ext uri="{FF2B5EF4-FFF2-40B4-BE49-F238E27FC236}">
                <a16:creationId xmlns:a16="http://schemas.microsoft.com/office/drawing/2014/main" id="{337367A1-DD5B-4244-99A1-24C9F7E0D1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9561119" y="973756"/>
            <a:ext cx="1190651" cy="1190651"/>
          </a:xfrm>
          <a:prstGeom prst="rect">
            <a:avLst/>
          </a:prstGeom>
        </p:spPr>
      </p:pic>
      <p:pic>
        <p:nvPicPr>
          <p:cNvPr id="7" name="Graphic 6" descr="Magnifying glass">
            <a:extLst>
              <a:ext uri="{FF2B5EF4-FFF2-40B4-BE49-F238E27FC236}">
                <a16:creationId xmlns:a16="http://schemas.microsoft.com/office/drawing/2014/main" id="{0AC635DF-EEC9-4913-A851-5104FC6540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10025" y="973756"/>
            <a:ext cx="914400" cy="914400"/>
          </a:xfrm>
          <a:prstGeom prst="rect">
            <a:avLst/>
          </a:prstGeom>
        </p:spPr>
      </p:pic>
    </p:spTree>
    <p:extLst>
      <p:ext uri="{BB962C8B-B14F-4D97-AF65-F5344CB8AC3E}">
        <p14:creationId xmlns:p14="http://schemas.microsoft.com/office/powerpoint/2010/main" val="232400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err="1"/>
              <a:t>ami</a:t>
            </a:r>
            <a:r>
              <a:rPr lang="en-GB" dirty="0"/>
              <a:t>-search using </a:t>
            </a:r>
            <a:r>
              <a:rPr lang="en-GB" dirty="0" err="1"/>
              <a:t>eoTPS</a:t>
            </a:r>
            <a:r>
              <a:rPr lang="en-GB" dirty="0"/>
              <a:t> dictionary</a:t>
            </a:r>
            <a:endParaRPr dirty="0"/>
          </a:p>
        </p:txBody>
      </p:sp>
      <p:pic>
        <p:nvPicPr>
          <p:cNvPr id="86" name="Google Shape;86;p17"/>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87" name="Google Shape;87;p17"/>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Text Placeholder 1">
            <a:extLst>
              <a:ext uri="{FF2B5EF4-FFF2-40B4-BE49-F238E27FC236}">
                <a16:creationId xmlns:a16="http://schemas.microsoft.com/office/drawing/2014/main" id="{244B1D64-16D4-4682-A1DE-44D989A690A7}"/>
              </a:ext>
            </a:extLst>
          </p:cNvPr>
          <p:cNvSpPr>
            <a:spLocks noGrp="1" noChangeArrowheads="1"/>
          </p:cNvSpPr>
          <p:nvPr>
            <p:ph type="body" idx="1"/>
          </p:nvPr>
        </p:nvSpPr>
        <p:spPr bwMode="auto">
          <a:xfrm>
            <a:off x="1470160" y="1439496"/>
            <a:ext cx="5190523" cy="1231299"/>
          </a:xfrm>
          <a:prstGeom prst="rect">
            <a:avLst/>
          </a:prstGeom>
          <a:solidFill>
            <a:schemeClr val="tx2"/>
          </a:solidFill>
          <a:ln>
            <a:noFill/>
          </a:ln>
          <a:effectLst/>
        </p:spPr>
        <p:txBody>
          <a:bodyPr spcFirstLastPara="1" vert="horz" wrap="none" lIns="0" tIns="0" rIns="0" bIns="0" numCol="1" anchor="ctr" anchorCtr="0" compatLnSpc="1">
            <a:prstTxWarp prst="textNoShape">
              <a:avLst/>
            </a:prstTxWarp>
            <a:spAutoFit/>
          </a:bodyPr>
          <a:lstStyle/>
          <a:p>
            <a:pPr marL="0" indent="0" defTabSz="1219170" eaLnBrk="0" fontAlgn="base" hangingPunct="0">
              <a:lnSpc>
                <a:spcPct val="100000"/>
              </a:lnSpc>
              <a:spcBef>
                <a:spcPct val="0"/>
              </a:spcBef>
              <a:spcAft>
                <a:spcPct val="0"/>
              </a:spcAft>
              <a:buClrTx/>
              <a:buSzTx/>
              <a:buNone/>
            </a:pPr>
            <a:r>
              <a:rPr lang="en-US" altLang="en-US" sz="2667" dirty="0" err="1">
                <a:solidFill>
                  <a:srgbClr val="24292F"/>
                </a:solidFill>
                <a:latin typeface="Consolas" panose="020B0609020204030204" pitchFamily="49" charset="0"/>
              </a:rPr>
              <a:t>ami</a:t>
            </a:r>
            <a:r>
              <a:rPr lang="en-US" altLang="en-US" sz="2667" dirty="0">
                <a:solidFill>
                  <a:srgbClr val="24292F"/>
                </a:solidFill>
                <a:latin typeface="Consolas" panose="020B0609020204030204" pitchFamily="49" charset="0"/>
              </a:rPr>
              <a:t> -p "</a:t>
            </a:r>
            <a:r>
              <a:rPr lang="en-US" altLang="en-US" sz="2667" dirty="0" err="1">
                <a:solidFill>
                  <a:srgbClr val="24292F"/>
                </a:solidFill>
                <a:latin typeface="Consolas" panose="020B0609020204030204" pitchFamily="49" charset="0"/>
              </a:rPr>
              <a:t>TPSvolatile</a:t>
            </a:r>
            <a:r>
              <a:rPr lang="en-US" altLang="en-US" sz="2667" dirty="0">
                <a:solidFill>
                  <a:srgbClr val="24292F"/>
                </a:solidFill>
                <a:latin typeface="Consolas" panose="020B0609020204030204" pitchFamily="49" charset="0"/>
              </a:rPr>
              <a:t>" </a:t>
            </a:r>
          </a:p>
          <a:p>
            <a:pPr marL="0" indent="0" defTabSz="1219170" eaLnBrk="0" fontAlgn="base" hangingPunct="0">
              <a:lnSpc>
                <a:spcPct val="100000"/>
              </a:lnSpc>
              <a:spcBef>
                <a:spcPct val="0"/>
              </a:spcBef>
              <a:spcAft>
                <a:spcPct val="0"/>
              </a:spcAft>
              <a:buClrTx/>
              <a:buSzTx/>
              <a:buNone/>
            </a:pPr>
            <a:r>
              <a:rPr lang="en-US" altLang="en-US" sz="2667" dirty="0">
                <a:solidFill>
                  <a:srgbClr val="24292F"/>
                </a:solidFill>
                <a:latin typeface="Consolas" panose="020B0609020204030204" pitchFamily="49" charset="0"/>
              </a:rPr>
              <a:t>search </a:t>
            </a:r>
          </a:p>
          <a:p>
            <a:pPr marL="0" indent="0" defTabSz="1219170" eaLnBrk="0" fontAlgn="base" hangingPunct="0">
              <a:lnSpc>
                <a:spcPct val="100000"/>
              </a:lnSpc>
              <a:spcBef>
                <a:spcPct val="0"/>
              </a:spcBef>
              <a:spcAft>
                <a:spcPct val="0"/>
              </a:spcAft>
              <a:buClrTx/>
              <a:buSzTx/>
              <a:buNone/>
            </a:pPr>
            <a:r>
              <a:rPr lang="en-US" altLang="en-US" sz="2667" dirty="0">
                <a:solidFill>
                  <a:srgbClr val="24292F"/>
                </a:solidFill>
                <a:latin typeface="Consolas" panose="020B0609020204030204" pitchFamily="49" charset="0"/>
              </a:rPr>
              <a:t>  --dictionary </a:t>
            </a:r>
            <a:r>
              <a:rPr lang="en-US" altLang="en-US" sz="2667" dirty="0" err="1">
                <a:solidFill>
                  <a:srgbClr val="24292F"/>
                </a:solidFill>
                <a:latin typeface="Consolas" panose="020B0609020204030204" pitchFamily="49" charset="0"/>
              </a:rPr>
              <a:t>eo_Gene.xml</a:t>
            </a:r>
            <a:r>
              <a:rPr kumimoji="0" lang="en-US" altLang="en-US" b="0" i="0" u="none" strike="noStrike" cap="none" normalizeH="0" baseline="0" dirty="0">
                <a:ln>
                  <a:noFill/>
                </a:ln>
                <a:solidFill>
                  <a:schemeClr val="tx1"/>
                </a:solidFill>
                <a:effectLst/>
                <a:latin typeface="Consolas" panose="020B0609020204030204" pitchFamily="49" charset="0"/>
              </a:rPr>
              <a:t> </a:t>
            </a:r>
            <a:endParaRPr lang="en-US" altLang="en-US" sz="64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1D51C0C-82EE-4497-A038-59ADEB404C50}"/>
              </a:ext>
            </a:extLst>
          </p:cNvPr>
          <p:cNvSpPr txBox="1"/>
          <p:nvPr/>
        </p:nvSpPr>
        <p:spPr>
          <a:xfrm>
            <a:off x="2783486" y="2676560"/>
            <a:ext cx="2818409" cy="379656"/>
          </a:xfrm>
          <a:prstGeom prst="rect">
            <a:avLst/>
          </a:prstGeom>
          <a:noFill/>
        </p:spPr>
        <p:txBody>
          <a:bodyPr wrap="square" rtlCol="0">
            <a:spAutoFit/>
          </a:bodyPr>
          <a:lstStyle/>
          <a:p>
            <a:pPr defTabSz="1219170">
              <a:buClr>
                <a:srgbClr val="000000"/>
              </a:buClr>
            </a:pPr>
            <a:r>
              <a:rPr lang="en-IN" sz="1867" kern="0" dirty="0" err="1">
                <a:solidFill>
                  <a:srgbClr val="000000"/>
                </a:solidFill>
                <a:latin typeface="Arial"/>
                <a:cs typeface="Arial"/>
                <a:sym typeface="Arial"/>
              </a:rPr>
              <a:t>minicorpus</a:t>
            </a:r>
            <a:endParaRPr lang="en-IN" sz="1867" kern="0" dirty="0">
              <a:solidFill>
                <a:srgbClr val="000000"/>
              </a:solidFill>
              <a:latin typeface="Arial"/>
              <a:cs typeface="Arial"/>
              <a:sym typeface="Arial"/>
            </a:endParaRPr>
          </a:p>
        </p:txBody>
      </p:sp>
      <p:cxnSp>
        <p:nvCxnSpPr>
          <p:cNvPr id="5" name="Straight Arrow Connector 4">
            <a:extLst>
              <a:ext uri="{FF2B5EF4-FFF2-40B4-BE49-F238E27FC236}">
                <a16:creationId xmlns:a16="http://schemas.microsoft.com/office/drawing/2014/main" id="{654F753C-0DAD-48BC-A985-15C23C7B2A04}"/>
              </a:ext>
            </a:extLst>
          </p:cNvPr>
          <p:cNvCxnSpPr>
            <a:cxnSpLocks/>
            <a:stCxn id="3" idx="0"/>
          </p:cNvCxnSpPr>
          <p:nvPr/>
        </p:nvCxnSpPr>
        <p:spPr>
          <a:xfrm flipV="1">
            <a:off x="4192691" y="2266054"/>
            <a:ext cx="126671" cy="410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B0D663-C5A8-4B57-9B1E-F88CCF2E5EB8}"/>
              </a:ext>
            </a:extLst>
          </p:cNvPr>
          <p:cNvSpPr txBox="1"/>
          <p:nvPr/>
        </p:nvSpPr>
        <p:spPr>
          <a:xfrm>
            <a:off x="8217726" y="2881745"/>
            <a:ext cx="1887641" cy="379656"/>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dictionary</a:t>
            </a:r>
          </a:p>
        </p:txBody>
      </p:sp>
      <p:cxnSp>
        <p:nvCxnSpPr>
          <p:cNvPr id="8" name="Straight Arrow Connector 7">
            <a:extLst>
              <a:ext uri="{FF2B5EF4-FFF2-40B4-BE49-F238E27FC236}">
                <a16:creationId xmlns:a16="http://schemas.microsoft.com/office/drawing/2014/main" id="{725F3A16-264C-4B03-B199-F5A5DC7D3A0D}"/>
              </a:ext>
            </a:extLst>
          </p:cNvPr>
          <p:cNvCxnSpPr/>
          <p:nvPr/>
        </p:nvCxnSpPr>
        <p:spPr>
          <a:xfrm flipH="1" flipV="1">
            <a:off x="8217726" y="2190033"/>
            <a:ext cx="984951" cy="62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E660-56D3-4C34-8BD6-47DD9E585C10}"/>
              </a:ext>
            </a:extLst>
          </p:cNvPr>
          <p:cNvSpPr>
            <a:spLocks noGrp="1"/>
          </p:cNvSpPr>
          <p:nvPr>
            <p:ph type="title"/>
          </p:nvPr>
        </p:nvSpPr>
        <p:spPr/>
        <p:txBody>
          <a:bodyPr/>
          <a:lstStyle/>
          <a:p>
            <a:r>
              <a:rPr lang="en-GB" dirty="0" err="1"/>
              <a:t>ami</a:t>
            </a:r>
            <a:r>
              <a:rPr lang="en-GB" dirty="0"/>
              <a:t>-search using </a:t>
            </a:r>
            <a:r>
              <a:rPr lang="en-GB" dirty="0" err="1"/>
              <a:t>eoTPS</a:t>
            </a:r>
            <a:r>
              <a:rPr lang="en-GB" dirty="0"/>
              <a:t> dictionary</a:t>
            </a:r>
            <a:endParaRPr lang="en-IN" dirty="0"/>
          </a:p>
        </p:txBody>
      </p:sp>
      <p:pic>
        <p:nvPicPr>
          <p:cNvPr id="4" name="Google Shape;86;p17">
            <a:extLst>
              <a:ext uri="{FF2B5EF4-FFF2-40B4-BE49-F238E27FC236}">
                <a16:creationId xmlns:a16="http://schemas.microsoft.com/office/drawing/2014/main" id="{A405782E-CD22-4FD3-9CF0-67AC4456868E}"/>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87;p17">
            <a:extLst>
              <a:ext uri="{FF2B5EF4-FFF2-40B4-BE49-F238E27FC236}">
                <a16:creationId xmlns:a16="http://schemas.microsoft.com/office/drawing/2014/main" id="{3928277B-526A-4F7F-8417-7B5596D886FC}"/>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7" name="Picture 6">
            <a:extLst>
              <a:ext uri="{FF2B5EF4-FFF2-40B4-BE49-F238E27FC236}">
                <a16:creationId xmlns:a16="http://schemas.microsoft.com/office/drawing/2014/main" id="{C025DF34-0913-41B5-A9E8-AFC20546036D}"/>
              </a:ext>
            </a:extLst>
          </p:cNvPr>
          <p:cNvPicPr>
            <a:picLocks noChangeAspect="1"/>
          </p:cNvPicPr>
          <p:nvPr/>
        </p:nvPicPr>
        <p:blipFill rotWithShape="1">
          <a:blip r:embed="rId3">
            <a:extLst>
              <a:ext uri="{28A0092B-C50C-407E-A947-70E740481C1C}">
                <a14:useLocalDpi xmlns:a14="http://schemas.microsoft.com/office/drawing/2010/main" val="0"/>
              </a:ext>
            </a:extLst>
          </a:blip>
          <a:srcRect l="1561" t="3865" r="33747" b="18989"/>
          <a:stretch/>
        </p:blipFill>
        <p:spPr>
          <a:xfrm>
            <a:off x="232437" y="927100"/>
            <a:ext cx="10058608" cy="5930900"/>
          </a:xfrm>
          <a:prstGeom prst="rect">
            <a:avLst/>
          </a:prstGeom>
        </p:spPr>
      </p:pic>
    </p:spTree>
    <p:extLst>
      <p:ext uri="{BB962C8B-B14F-4D97-AF65-F5344CB8AC3E}">
        <p14:creationId xmlns:p14="http://schemas.microsoft.com/office/powerpoint/2010/main" val="2795207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2CD5-5AE3-418A-B47B-AAE7B4766C3F}"/>
              </a:ext>
            </a:extLst>
          </p:cNvPr>
          <p:cNvSpPr>
            <a:spLocks noGrp="1"/>
          </p:cNvSpPr>
          <p:nvPr>
            <p:ph type="title"/>
          </p:nvPr>
        </p:nvSpPr>
        <p:spPr>
          <a:xfrm>
            <a:off x="0" y="321305"/>
            <a:ext cx="11360800" cy="763600"/>
          </a:xfrm>
        </p:spPr>
        <p:txBody>
          <a:bodyPr/>
          <a:lstStyle/>
          <a:p>
            <a:r>
              <a:rPr lang="en-US" dirty="0"/>
              <a:t>Dashboard</a:t>
            </a:r>
            <a:endParaRPr lang="en-IN" dirty="0"/>
          </a:p>
        </p:txBody>
      </p:sp>
      <p:pic>
        <p:nvPicPr>
          <p:cNvPr id="4" name="Google Shape;86;p17">
            <a:extLst>
              <a:ext uri="{FF2B5EF4-FFF2-40B4-BE49-F238E27FC236}">
                <a16:creationId xmlns:a16="http://schemas.microsoft.com/office/drawing/2014/main" id="{3BA16EBC-E4DF-438D-BB40-36BC82045EE0}"/>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87;p17">
            <a:extLst>
              <a:ext uri="{FF2B5EF4-FFF2-40B4-BE49-F238E27FC236}">
                <a16:creationId xmlns:a16="http://schemas.microsoft.com/office/drawing/2014/main" id="{71C0D5CF-2943-497B-955B-D1B0C0E77198}"/>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7" name="Picture 6">
            <a:extLst>
              <a:ext uri="{FF2B5EF4-FFF2-40B4-BE49-F238E27FC236}">
                <a16:creationId xmlns:a16="http://schemas.microsoft.com/office/drawing/2014/main" id="{36A77B81-C9DE-494E-B0A0-86EC6065D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050"/>
            <a:ext cx="9918870" cy="5017355"/>
          </a:xfrm>
          <a:prstGeom prst="rect">
            <a:avLst/>
          </a:prstGeom>
        </p:spPr>
      </p:pic>
      <p:sp>
        <p:nvSpPr>
          <p:cNvPr id="9" name="TextBox 8">
            <a:extLst>
              <a:ext uri="{FF2B5EF4-FFF2-40B4-BE49-F238E27FC236}">
                <a16:creationId xmlns:a16="http://schemas.microsoft.com/office/drawing/2014/main" id="{8CFB595E-9DD2-4240-AEFD-7C230660ACB6}"/>
              </a:ext>
            </a:extLst>
          </p:cNvPr>
          <p:cNvSpPr txBox="1"/>
          <p:nvPr/>
        </p:nvSpPr>
        <p:spPr>
          <a:xfrm>
            <a:off x="7154779" y="703105"/>
            <a:ext cx="3637935" cy="523220"/>
          </a:xfrm>
          <a:prstGeom prst="rect">
            <a:avLst/>
          </a:prstGeom>
          <a:noFill/>
        </p:spPr>
        <p:txBody>
          <a:bodyPr wrap="square" rtlCol="0">
            <a:spAutoFit/>
          </a:bodyPr>
          <a:lstStyle/>
          <a:p>
            <a:r>
              <a:rPr lang="en-IN" sz="2800" dirty="0"/>
              <a:t>Semantic Papers</a:t>
            </a:r>
          </a:p>
        </p:txBody>
      </p:sp>
    </p:spTree>
    <p:extLst>
      <p:ext uri="{BB962C8B-B14F-4D97-AF65-F5344CB8AC3E}">
        <p14:creationId xmlns:p14="http://schemas.microsoft.com/office/powerpoint/2010/main" val="3589327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2085-4C92-4168-AB04-3F91164DBA9C}"/>
              </a:ext>
            </a:extLst>
          </p:cNvPr>
          <p:cNvSpPr>
            <a:spLocks noGrp="1"/>
          </p:cNvSpPr>
          <p:nvPr>
            <p:ph type="title"/>
          </p:nvPr>
        </p:nvSpPr>
        <p:spPr/>
        <p:txBody>
          <a:bodyPr>
            <a:normAutofit fontScale="90000"/>
          </a:bodyPr>
          <a:lstStyle/>
          <a:p>
            <a:pPr defTabSz="1219170"/>
            <a:r>
              <a:rPr lang="en-US" sz="2800" b="1" kern="0" dirty="0">
                <a:solidFill>
                  <a:srgbClr val="002060"/>
                </a:solidFill>
                <a:latin typeface="Arial"/>
                <a:cs typeface="Arial"/>
                <a:sym typeface="Arial"/>
              </a:rPr>
              <a:t>Co-occurrence</a:t>
            </a:r>
            <a:br>
              <a:rPr lang="en-US" sz="2800" b="1" kern="0" dirty="0">
                <a:solidFill>
                  <a:srgbClr val="002060"/>
                </a:solidFill>
                <a:latin typeface="Arial"/>
                <a:cs typeface="Arial"/>
                <a:sym typeface="Arial"/>
              </a:rPr>
            </a:br>
            <a:br>
              <a:rPr lang="en-IN" sz="1400" b="1" kern="0" dirty="0">
                <a:solidFill>
                  <a:srgbClr val="000000"/>
                </a:solidFill>
                <a:latin typeface="Arial"/>
                <a:cs typeface="Arial"/>
                <a:sym typeface="Arial"/>
              </a:rPr>
            </a:br>
            <a:endParaRPr lang="en-IN" dirty="0"/>
          </a:p>
        </p:txBody>
      </p:sp>
      <p:sp>
        <p:nvSpPr>
          <p:cNvPr id="3" name="Text Placeholder 2">
            <a:extLst>
              <a:ext uri="{FF2B5EF4-FFF2-40B4-BE49-F238E27FC236}">
                <a16:creationId xmlns:a16="http://schemas.microsoft.com/office/drawing/2014/main" id="{22F6424F-2CDC-4E4C-B454-DD183558E067}"/>
              </a:ext>
            </a:extLst>
          </p:cNvPr>
          <p:cNvSpPr>
            <a:spLocks noGrp="1"/>
          </p:cNvSpPr>
          <p:nvPr>
            <p:ph type="body" idx="1"/>
          </p:nvPr>
        </p:nvSpPr>
        <p:spPr/>
        <p:txBody>
          <a:bodyPr/>
          <a:lstStyle/>
          <a:p>
            <a:endParaRPr lang="en-IN" dirty="0"/>
          </a:p>
        </p:txBody>
      </p:sp>
      <p:pic>
        <p:nvPicPr>
          <p:cNvPr id="15" name="Picture 14">
            <a:extLst>
              <a:ext uri="{FF2B5EF4-FFF2-40B4-BE49-F238E27FC236}">
                <a16:creationId xmlns:a16="http://schemas.microsoft.com/office/drawing/2014/main" id="{1B10935E-45CD-4E13-9626-68DF38160F9B}"/>
              </a:ext>
            </a:extLst>
          </p:cNvPr>
          <p:cNvPicPr>
            <a:picLocks noChangeAspect="1"/>
          </p:cNvPicPr>
          <p:nvPr/>
        </p:nvPicPr>
        <p:blipFill>
          <a:blip r:embed="rId2"/>
          <a:stretch>
            <a:fillRect/>
          </a:stretch>
        </p:blipFill>
        <p:spPr>
          <a:xfrm>
            <a:off x="2761784" y="580627"/>
            <a:ext cx="6668431" cy="5696745"/>
          </a:xfrm>
          <a:prstGeom prst="rect">
            <a:avLst/>
          </a:prstGeom>
        </p:spPr>
      </p:pic>
      <p:pic>
        <p:nvPicPr>
          <p:cNvPr id="19" name="Picture 18">
            <a:extLst>
              <a:ext uri="{FF2B5EF4-FFF2-40B4-BE49-F238E27FC236}">
                <a16:creationId xmlns:a16="http://schemas.microsoft.com/office/drawing/2014/main" id="{EDEA0EF0-25F6-4084-B1F1-0ADBF20AB80D}"/>
              </a:ext>
            </a:extLst>
          </p:cNvPr>
          <p:cNvPicPr>
            <a:picLocks noChangeAspect="1"/>
          </p:cNvPicPr>
          <p:nvPr/>
        </p:nvPicPr>
        <p:blipFill rotWithShape="1">
          <a:blip r:embed="rId2"/>
          <a:srcRect r="52766" b="50047"/>
          <a:stretch/>
        </p:blipFill>
        <p:spPr>
          <a:xfrm>
            <a:off x="2761784" y="593367"/>
            <a:ext cx="4860450" cy="4391228"/>
          </a:xfrm>
          <a:prstGeom prst="rect">
            <a:avLst/>
          </a:prstGeom>
        </p:spPr>
      </p:pic>
    </p:spTree>
    <p:extLst>
      <p:ext uri="{BB962C8B-B14F-4D97-AF65-F5344CB8AC3E}">
        <p14:creationId xmlns:p14="http://schemas.microsoft.com/office/powerpoint/2010/main" val="204273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7"/>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C82528A-A1EA-42BA-B0C1-65B11115F89A}"/>
              </a:ext>
            </a:extLst>
          </p:cNvPr>
          <p:cNvSpPr txBox="1"/>
          <p:nvPr/>
        </p:nvSpPr>
        <p:spPr>
          <a:xfrm>
            <a:off x="8592544" y="2133524"/>
            <a:ext cx="2989516" cy="1569660"/>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pic>
        <p:nvPicPr>
          <p:cNvPr id="21" name="Graphic 20" descr="Kangaroo">
            <a:extLst>
              <a:ext uri="{FF2B5EF4-FFF2-40B4-BE49-F238E27FC236}">
                <a16:creationId xmlns:a16="http://schemas.microsoft.com/office/drawing/2014/main" id="{337367A1-DD5B-4244-99A1-24C9F7E0D1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9561119" y="973756"/>
            <a:ext cx="1190651" cy="1190651"/>
          </a:xfrm>
          <a:prstGeom prst="rect">
            <a:avLst/>
          </a:prstGeom>
        </p:spPr>
      </p:pic>
      <p:pic>
        <p:nvPicPr>
          <p:cNvPr id="7" name="Graphic 6" descr="Magnifying glass">
            <a:extLst>
              <a:ext uri="{FF2B5EF4-FFF2-40B4-BE49-F238E27FC236}">
                <a16:creationId xmlns:a16="http://schemas.microsoft.com/office/drawing/2014/main" id="{0AC635DF-EEC9-4913-A851-5104FC6540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10025" y="973756"/>
            <a:ext cx="914400" cy="914400"/>
          </a:xfrm>
          <a:prstGeom prst="rect">
            <a:avLst/>
          </a:prstGeom>
        </p:spPr>
      </p:pic>
      <p:pic>
        <p:nvPicPr>
          <p:cNvPr id="23" name="Picture 22">
            <a:extLst>
              <a:ext uri="{FF2B5EF4-FFF2-40B4-BE49-F238E27FC236}">
                <a16:creationId xmlns:a16="http://schemas.microsoft.com/office/drawing/2014/main" id="{B36D9DBA-514F-42B3-99D3-67E06C70C0F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564022" y="5877551"/>
            <a:ext cx="812059" cy="740690"/>
          </a:xfrm>
          <a:prstGeom prst="rect">
            <a:avLst/>
          </a:prstGeom>
        </p:spPr>
      </p:pic>
      <p:sp>
        <p:nvSpPr>
          <p:cNvPr id="27" name="TextBox 26">
            <a:extLst>
              <a:ext uri="{FF2B5EF4-FFF2-40B4-BE49-F238E27FC236}">
                <a16:creationId xmlns:a16="http://schemas.microsoft.com/office/drawing/2014/main" id="{1445400A-A148-4D9A-BB9D-1151C50D0D86}"/>
              </a:ext>
            </a:extLst>
          </p:cNvPr>
          <p:cNvSpPr txBox="1"/>
          <p:nvPr/>
        </p:nvSpPr>
        <p:spPr>
          <a:xfrm>
            <a:off x="9005627" y="4586206"/>
            <a:ext cx="2163350" cy="954107"/>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spTree>
    <p:extLst>
      <p:ext uri="{BB962C8B-B14F-4D97-AF65-F5344CB8AC3E}">
        <p14:creationId xmlns:p14="http://schemas.microsoft.com/office/powerpoint/2010/main" val="262337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7FA553-731E-40E6-879F-E1039271C0A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31804" y="1664264"/>
            <a:ext cx="5543774" cy="3594214"/>
          </a:xfrm>
          <a:prstGeom prst="rect">
            <a:avLst/>
          </a:prstGeom>
        </p:spPr>
      </p:pic>
      <p:sp>
        <p:nvSpPr>
          <p:cNvPr id="8" name="TextBox 7">
            <a:extLst>
              <a:ext uri="{FF2B5EF4-FFF2-40B4-BE49-F238E27FC236}">
                <a16:creationId xmlns:a16="http://schemas.microsoft.com/office/drawing/2014/main" id="{FBEC56AE-9B26-4040-BC28-BB3495F581A4}"/>
              </a:ext>
            </a:extLst>
          </p:cNvPr>
          <p:cNvSpPr txBox="1"/>
          <p:nvPr/>
        </p:nvSpPr>
        <p:spPr>
          <a:xfrm>
            <a:off x="0" y="57738"/>
            <a:ext cx="5182001" cy="707886"/>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srgbClr val="ED7D31"/>
                </a:solidFill>
                <a:effectLst/>
                <a:uLnTx/>
                <a:uFillTx/>
                <a:latin typeface="Calibri" panose="020F0502020204030204"/>
                <a:ea typeface="+mn-ea"/>
                <a:cs typeface="+mn-cs"/>
              </a:rPr>
              <a:t>SCIENTIFIC</a:t>
            </a:r>
            <a:r>
              <a:rPr kumimoji="0" lang="en-IN" sz="4000" b="1" i="0" u="none" strike="noStrike" kern="1200" cap="none" spc="0" normalizeH="0" baseline="0" noProof="0" dirty="0">
                <a:ln>
                  <a:noFill/>
                </a:ln>
                <a:solidFill>
                  <a:srgbClr val="92D050"/>
                </a:solidFill>
                <a:effectLst/>
                <a:uLnTx/>
                <a:uFillTx/>
                <a:latin typeface="Calibri" panose="020F0502020204030204"/>
                <a:ea typeface="+mn-ea"/>
                <a:cs typeface="+mn-cs"/>
              </a:rPr>
              <a:t> </a:t>
            </a:r>
            <a:r>
              <a:rPr kumimoji="0" lang="en-IN" sz="4000" b="1" i="0" u="none" strike="noStrike" kern="1200" cap="none" spc="0" normalizeH="0" baseline="0" noProof="0" dirty="0">
                <a:ln>
                  <a:noFill/>
                </a:ln>
                <a:solidFill>
                  <a:srgbClr val="ED7D31"/>
                </a:solidFill>
                <a:effectLst/>
                <a:uLnTx/>
                <a:uFillTx/>
                <a:latin typeface="Calibri" panose="020F0502020204030204"/>
                <a:ea typeface="+mn-ea"/>
                <a:cs typeface="+mn-cs"/>
              </a:rPr>
              <a:t>LITERATURE</a:t>
            </a:r>
          </a:p>
        </p:txBody>
      </p:sp>
      <p:cxnSp>
        <p:nvCxnSpPr>
          <p:cNvPr id="14" name="Straight Connector 13">
            <a:extLst>
              <a:ext uri="{FF2B5EF4-FFF2-40B4-BE49-F238E27FC236}">
                <a16:creationId xmlns:a16="http://schemas.microsoft.com/office/drawing/2014/main" id="{46D0537D-4164-419B-95C3-911D4FDF24CF}"/>
              </a:ext>
            </a:extLst>
          </p:cNvPr>
          <p:cNvCxnSpPr>
            <a:cxnSpLocks/>
          </p:cNvCxnSpPr>
          <p:nvPr/>
        </p:nvCxnSpPr>
        <p:spPr>
          <a:xfrm>
            <a:off x="7782099" y="2051910"/>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DE11FE8-0E18-4D0C-88D6-182B2257E11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61896" y="3604717"/>
            <a:ext cx="1176071" cy="1482212"/>
          </a:xfrm>
          <a:prstGeom prst="rect">
            <a:avLst/>
          </a:prstGeom>
        </p:spPr>
      </p:pic>
      <p:pic>
        <p:nvPicPr>
          <p:cNvPr id="22" name="Picture 21">
            <a:extLst>
              <a:ext uri="{FF2B5EF4-FFF2-40B4-BE49-F238E27FC236}">
                <a16:creationId xmlns:a16="http://schemas.microsoft.com/office/drawing/2014/main" id="{E4836BB1-2DF2-4989-B228-1B8504AA52E5}"/>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b="14417"/>
          <a:stretch/>
        </p:blipFill>
        <p:spPr>
          <a:xfrm>
            <a:off x="7361895" y="2368070"/>
            <a:ext cx="1176071" cy="1268521"/>
          </a:xfrm>
          <a:prstGeom prst="rect">
            <a:avLst/>
          </a:prstGeom>
        </p:spPr>
      </p:pic>
      <p:sp>
        <p:nvSpPr>
          <p:cNvPr id="25" name="TextBox 24">
            <a:extLst>
              <a:ext uri="{FF2B5EF4-FFF2-40B4-BE49-F238E27FC236}">
                <a16:creationId xmlns:a16="http://schemas.microsoft.com/office/drawing/2014/main" id="{21B74B24-EF60-4C29-BC61-454BB13141C8}"/>
              </a:ext>
            </a:extLst>
          </p:cNvPr>
          <p:cNvSpPr txBox="1"/>
          <p:nvPr/>
        </p:nvSpPr>
        <p:spPr>
          <a:xfrm>
            <a:off x="8603293" y="4266270"/>
            <a:ext cx="3687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Can’t read unless you pay!</a:t>
            </a:r>
          </a:p>
        </p:txBody>
      </p:sp>
      <p:cxnSp>
        <p:nvCxnSpPr>
          <p:cNvPr id="29" name="Straight Arrow Connector 28">
            <a:extLst>
              <a:ext uri="{FF2B5EF4-FFF2-40B4-BE49-F238E27FC236}">
                <a16:creationId xmlns:a16="http://schemas.microsoft.com/office/drawing/2014/main" id="{39E9ACD9-A3B3-4B88-8A64-0CFBA197FE8B}"/>
              </a:ext>
            </a:extLst>
          </p:cNvPr>
          <p:cNvCxnSpPr>
            <a:cxnSpLocks/>
          </p:cNvCxnSpPr>
          <p:nvPr/>
        </p:nvCxnSpPr>
        <p:spPr>
          <a:xfrm>
            <a:off x="8724283" y="2378032"/>
            <a:ext cx="0" cy="914950"/>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137BA31-5C7C-4BCC-A1BE-D68E0394E46B}"/>
              </a:ext>
            </a:extLst>
          </p:cNvPr>
          <p:cNvSpPr txBox="1"/>
          <p:nvPr/>
        </p:nvSpPr>
        <p:spPr>
          <a:xfrm>
            <a:off x="8935125" y="2515364"/>
            <a:ext cx="23007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30% Open Access</a:t>
            </a:r>
          </a:p>
        </p:txBody>
      </p:sp>
      <p:sp>
        <p:nvSpPr>
          <p:cNvPr id="2" name="TextBox 1">
            <a:extLst>
              <a:ext uri="{FF2B5EF4-FFF2-40B4-BE49-F238E27FC236}">
                <a16:creationId xmlns:a16="http://schemas.microsoft.com/office/drawing/2014/main" id="{526A1517-54CE-40BB-B72B-96A84B03270A}"/>
              </a:ext>
            </a:extLst>
          </p:cNvPr>
          <p:cNvSpPr txBox="1"/>
          <p:nvPr/>
        </p:nvSpPr>
        <p:spPr>
          <a:xfrm>
            <a:off x="6051151" y="6523619"/>
            <a:ext cx="582119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P.S. this is just a back of the envelope calculation! NOT TO SCALE</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C8F1317-7584-4025-A83D-D8CCB2212F14}"/>
              </a:ext>
            </a:extLst>
          </p:cNvPr>
          <p:cNvCxnSpPr>
            <a:cxnSpLocks/>
          </p:cNvCxnSpPr>
          <p:nvPr/>
        </p:nvCxnSpPr>
        <p:spPr>
          <a:xfrm>
            <a:off x="6969348" y="5034440"/>
            <a:ext cx="0" cy="639521"/>
          </a:xfrm>
          <a:prstGeom prst="line">
            <a:avLst/>
          </a:prstGeom>
          <a:ln w="38100" cap="flat" cmpd="sng" algn="ctr">
            <a:solidFill>
              <a:srgbClr val="FAD80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DB805037-A993-4A3C-857F-DFDF0EE7CED4}"/>
              </a:ext>
            </a:extLst>
          </p:cNvPr>
          <p:cNvSpPr txBox="1"/>
          <p:nvPr/>
        </p:nvSpPr>
        <p:spPr>
          <a:xfrm>
            <a:off x="-84405" y="6401111"/>
            <a:ext cx="987411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*https://blogs.lse.ac.uk/impactofsocialsciences/2020/01/17/not-yet-the-default-setting-in-2020-open-research-remains-a-work-in-progress/</a:t>
            </a:r>
          </a:p>
        </p:txBody>
      </p:sp>
      <p:sp>
        <p:nvSpPr>
          <p:cNvPr id="4" name="TextBox 3">
            <a:extLst>
              <a:ext uri="{FF2B5EF4-FFF2-40B4-BE49-F238E27FC236}">
                <a16:creationId xmlns:a16="http://schemas.microsoft.com/office/drawing/2014/main" id="{0C706136-8D8D-4476-8602-424B5EFD644C}"/>
              </a:ext>
            </a:extLst>
          </p:cNvPr>
          <p:cNvSpPr txBox="1"/>
          <p:nvPr/>
        </p:nvSpPr>
        <p:spPr>
          <a:xfrm>
            <a:off x="5596769" y="2533814"/>
            <a:ext cx="83404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Open</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2B7265D-098C-4B41-B909-D325464F758B}"/>
              </a:ext>
            </a:extLst>
          </p:cNvPr>
          <p:cNvSpPr txBox="1"/>
          <p:nvPr/>
        </p:nvSpPr>
        <p:spPr>
          <a:xfrm>
            <a:off x="5596769" y="3917157"/>
            <a:ext cx="83404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closed</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EF0EC9E3-832B-4328-9D4F-15CC74A88082}"/>
              </a:ext>
            </a:extLst>
          </p:cNvPr>
          <p:cNvCxnSpPr>
            <a:cxnSpLocks/>
          </p:cNvCxnSpPr>
          <p:nvPr/>
        </p:nvCxnSpPr>
        <p:spPr>
          <a:xfrm flipV="1">
            <a:off x="6969348" y="2378032"/>
            <a:ext cx="0" cy="2656408"/>
          </a:xfrm>
          <a:prstGeom prst="straightConnector1">
            <a:avLst/>
          </a:prstGeom>
          <a:ln w="63500">
            <a:solidFill>
              <a:srgbClr val="FAD80E"/>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33C848B-AECC-40DA-BBA2-500F3F4EB8E9}"/>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4D0E15BF-61AB-4CC5-822E-3D6D6DBF1E80}"/>
              </a:ext>
            </a:extLst>
          </p:cNvPr>
          <p:cNvPicPr>
            <a:picLocks noChangeAspect="1"/>
          </p:cNvPicPr>
          <p:nvPr/>
        </p:nvPicPr>
        <p:blipFill rotWithShape="1">
          <a:blip r:embed="rId7">
            <a:extLst>
              <a:ext uri="{28A0092B-C50C-407E-A947-70E740481C1C}">
                <a14:useLocalDpi xmlns:a14="http://schemas.microsoft.com/office/drawing/2010/main" val="0"/>
              </a:ext>
            </a:extLst>
          </a:blip>
          <a:srcRect l="66910" t="54377" r="9280" b="-2095"/>
          <a:stretch/>
        </p:blipFill>
        <p:spPr>
          <a:xfrm>
            <a:off x="11451771" y="7374"/>
            <a:ext cx="785943" cy="885979"/>
          </a:xfrm>
          <a:prstGeom prst="rect">
            <a:avLst/>
          </a:prstGeom>
        </p:spPr>
      </p:pic>
      <p:sp>
        <p:nvSpPr>
          <p:cNvPr id="27" name="Speech Bubble: Rectangle with Corners Rounded 26">
            <a:extLst>
              <a:ext uri="{FF2B5EF4-FFF2-40B4-BE49-F238E27FC236}">
                <a16:creationId xmlns:a16="http://schemas.microsoft.com/office/drawing/2014/main" id="{000E719F-A874-4347-B20E-610E8A4B9CD5}"/>
              </a:ext>
            </a:extLst>
          </p:cNvPr>
          <p:cNvSpPr/>
          <p:nvPr/>
        </p:nvSpPr>
        <p:spPr>
          <a:xfrm>
            <a:off x="8316686" y="105084"/>
            <a:ext cx="2946050" cy="1193316"/>
          </a:xfrm>
          <a:prstGeom prst="wedgeRoundRectCallout">
            <a:avLst>
              <a:gd name="adj1" fmla="val 70374"/>
              <a:gd name="adj2" fmla="val -13480"/>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How big is the scientific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0000"/>
                </a:solidFill>
                <a:effectLst/>
                <a:uLnTx/>
                <a:uFillTx/>
                <a:latin typeface="Calibri" panose="020F0502020204030204"/>
                <a:ea typeface="+mn-ea"/>
                <a:cs typeface="+mn-cs"/>
              </a:rPr>
              <a:t>70 Million papers*?!</a:t>
            </a:r>
          </a:p>
        </p:txBody>
      </p:sp>
      <p:sp>
        <p:nvSpPr>
          <p:cNvPr id="11" name="TextBox 10">
            <a:extLst>
              <a:ext uri="{FF2B5EF4-FFF2-40B4-BE49-F238E27FC236}">
                <a16:creationId xmlns:a16="http://schemas.microsoft.com/office/drawing/2014/main" id="{00577A60-8BA3-4D82-B7CD-FEF9503FCABC}"/>
              </a:ext>
            </a:extLst>
          </p:cNvPr>
          <p:cNvSpPr txBox="1"/>
          <p:nvPr/>
        </p:nvSpPr>
        <p:spPr>
          <a:xfrm>
            <a:off x="8914038" y="3420051"/>
            <a:ext cx="287681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Scientific literature</a:t>
            </a:r>
          </a:p>
        </p:txBody>
      </p:sp>
      <p:sp>
        <p:nvSpPr>
          <p:cNvPr id="12" name="&quot;Not Allowed&quot; Symbol 11">
            <a:extLst>
              <a:ext uri="{FF2B5EF4-FFF2-40B4-BE49-F238E27FC236}">
                <a16:creationId xmlns:a16="http://schemas.microsoft.com/office/drawing/2014/main" id="{5C64E24B-3637-4D1B-9159-900A6E4CD3F8}"/>
              </a:ext>
            </a:extLst>
          </p:cNvPr>
          <p:cNvSpPr/>
          <p:nvPr/>
        </p:nvSpPr>
        <p:spPr>
          <a:xfrm>
            <a:off x="7034675" y="3504672"/>
            <a:ext cx="1596450" cy="148221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5C4DF3B-48FA-40F4-B1DF-357848877A07}"/>
              </a:ext>
            </a:extLst>
          </p:cNvPr>
          <p:cNvSpPr txBox="1"/>
          <p:nvPr/>
        </p:nvSpPr>
        <p:spPr>
          <a:xfrm>
            <a:off x="7296214" y="5258478"/>
            <a:ext cx="2310053" cy="646331"/>
          </a:xfrm>
          <a:prstGeom prst="rect">
            <a:avLst/>
          </a:prstGeom>
          <a:noFill/>
        </p:spPr>
        <p:txBody>
          <a:bodyPr wrap="square" rtlCol="0">
            <a:spAutoFit/>
          </a:bodyPr>
          <a:lstStyle/>
          <a:p>
            <a:r>
              <a:rPr lang="en-IN" dirty="0"/>
              <a:t>One year’s worth of publication in print</a:t>
            </a:r>
          </a:p>
        </p:txBody>
      </p:sp>
      <p:sp>
        <p:nvSpPr>
          <p:cNvPr id="28" name="TextBox 27">
            <a:extLst>
              <a:ext uri="{FF2B5EF4-FFF2-40B4-BE49-F238E27FC236}">
                <a16:creationId xmlns:a16="http://schemas.microsoft.com/office/drawing/2014/main" id="{B25148F7-CF1F-4DC0-91D9-E49138D7C59A}"/>
              </a:ext>
            </a:extLst>
          </p:cNvPr>
          <p:cNvSpPr txBox="1"/>
          <p:nvPr/>
        </p:nvSpPr>
        <p:spPr>
          <a:xfrm>
            <a:off x="1530700" y="1664264"/>
            <a:ext cx="2550261" cy="1200329"/>
          </a:xfrm>
          <a:prstGeom prst="rect">
            <a:avLst/>
          </a:prstGeom>
          <a:noFill/>
        </p:spPr>
        <p:txBody>
          <a:bodyPr wrap="square">
            <a:spAutoFit/>
          </a:bodyPr>
          <a:lstStyle/>
          <a:p>
            <a:r>
              <a:rPr lang="ja-JP" altLang="en-US" b="0" i="0" dirty="0">
                <a:solidFill>
                  <a:srgbClr val="202122"/>
                </a:solidFill>
                <a:effectLst/>
                <a:highlight>
                  <a:srgbClr val="FFFF00"/>
                </a:highlight>
                <a:latin typeface="Arial" panose="020B0604020202020204" pitchFamily="34" charset="0"/>
              </a:rPr>
              <a:t>珠穆朗瑪峰</a:t>
            </a:r>
            <a:endParaRPr lang="en-IN" altLang="ja-JP" b="0" i="0" dirty="0">
              <a:solidFill>
                <a:srgbClr val="202122"/>
              </a:solidFill>
              <a:effectLst/>
              <a:highlight>
                <a:srgbClr val="FFFF00"/>
              </a:highlight>
              <a:latin typeface="Arial" panose="020B0604020202020204" pitchFamily="34" charset="0"/>
            </a:endParaRPr>
          </a:p>
          <a:p>
            <a:r>
              <a:rPr lang="en-IN" b="0" i="0" dirty="0">
                <a:solidFill>
                  <a:srgbClr val="72777D"/>
                </a:solidFill>
                <a:effectLst/>
                <a:highlight>
                  <a:srgbClr val="FFFF00"/>
                </a:highlight>
                <a:latin typeface="Arial" panose="020B0604020202020204" pitchFamily="34" charset="0"/>
              </a:rPr>
              <a:t>Mount </a:t>
            </a:r>
            <a:r>
              <a:rPr lang="en-IN" b="0" i="0" dirty="0" err="1">
                <a:solidFill>
                  <a:srgbClr val="72777D"/>
                </a:solidFill>
                <a:effectLst/>
                <a:highlight>
                  <a:srgbClr val="FFFF00"/>
                </a:highlight>
                <a:latin typeface="Arial" panose="020B0604020202020204" pitchFamily="34" charset="0"/>
              </a:rPr>
              <a:t>Qomolangma</a:t>
            </a:r>
            <a:endParaRPr lang="en-IN" b="0" i="0" dirty="0">
              <a:solidFill>
                <a:srgbClr val="72777D"/>
              </a:solidFill>
              <a:effectLst/>
              <a:highlight>
                <a:srgbClr val="FFFF00"/>
              </a:highlight>
              <a:latin typeface="Arial" panose="020B0604020202020204" pitchFamily="34" charset="0"/>
            </a:endParaRPr>
          </a:p>
          <a:p>
            <a:r>
              <a:rPr lang="en-IN" b="0" i="0" dirty="0">
                <a:solidFill>
                  <a:srgbClr val="72777D"/>
                </a:solidFill>
                <a:effectLst/>
                <a:highlight>
                  <a:srgbClr val="FFFF00"/>
                </a:highlight>
                <a:latin typeface="Arial" panose="020B0604020202020204" pitchFamily="34" charset="0"/>
              </a:rPr>
              <a:t>Sagarmatha</a:t>
            </a:r>
          </a:p>
          <a:p>
            <a:r>
              <a:rPr lang="en-IN" dirty="0">
                <a:highlight>
                  <a:srgbClr val="FFFF00"/>
                </a:highlight>
              </a:rPr>
              <a:t>Mt. Everest</a:t>
            </a:r>
          </a:p>
        </p:txBody>
      </p:sp>
    </p:spTree>
    <p:extLst>
      <p:ext uri="{BB962C8B-B14F-4D97-AF65-F5344CB8AC3E}">
        <p14:creationId xmlns:p14="http://schemas.microsoft.com/office/powerpoint/2010/main" val="2392014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15600" y="2258200"/>
            <a:ext cx="11360800" cy="1122400"/>
          </a:xfrm>
          <a:prstGeom prst="rect">
            <a:avLst/>
          </a:prstGeom>
        </p:spPr>
        <p:txBody>
          <a:bodyPr spcFirstLastPara="1" wrap="square" lIns="121900" tIns="121900" rIns="121900" bIns="121900" anchor="ctr" anchorCtr="0">
            <a:normAutofit/>
          </a:bodyPr>
          <a:lstStyle/>
          <a:p>
            <a:pPr algn="l"/>
            <a:r>
              <a:rPr lang="en-GB" dirty="0"/>
              <a:t>How we work as a Team!</a:t>
            </a:r>
            <a:endParaRPr dirty="0"/>
          </a:p>
        </p:txBody>
      </p:sp>
      <p:pic>
        <p:nvPicPr>
          <p:cNvPr id="78" name="Google Shape;78;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79" name="Google Shape;79;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Documentation</a:t>
            </a:r>
            <a:endParaRPr dirty="0"/>
          </a:p>
        </p:txBody>
      </p:sp>
      <p:pic>
        <p:nvPicPr>
          <p:cNvPr id="86" name="Google Shape;86;p17"/>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87" name="Google Shape;87;p17"/>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3" name="Text Placeholder 2">
            <a:extLst>
              <a:ext uri="{FF2B5EF4-FFF2-40B4-BE49-F238E27FC236}">
                <a16:creationId xmlns:a16="http://schemas.microsoft.com/office/drawing/2014/main" id="{5F8174B1-D1E6-4B32-8E47-1F1F6E3F4BEA}"/>
              </a:ext>
            </a:extLst>
          </p:cNvPr>
          <p:cNvSpPr>
            <a:spLocks noGrp="1"/>
          </p:cNvSpPr>
          <p:nvPr>
            <p:ph type="body" idx="1"/>
          </p:nvPr>
        </p:nvSpPr>
        <p:spPr>
          <a:xfrm>
            <a:off x="7809970" y="609437"/>
            <a:ext cx="4382031" cy="664892"/>
          </a:xfrm>
        </p:spPr>
        <p:txBody>
          <a:bodyPr/>
          <a:lstStyle/>
          <a:p>
            <a:pPr marL="152396" indent="0">
              <a:buNone/>
            </a:pPr>
            <a:r>
              <a:rPr lang="en-IN" dirty="0"/>
              <a:t>We work in the OPEN!</a:t>
            </a:r>
          </a:p>
        </p:txBody>
      </p:sp>
      <p:pic>
        <p:nvPicPr>
          <p:cNvPr id="5" name="Picture 4">
            <a:extLst>
              <a:ext uri="{FF2B5EF4-FFF2-40B4-BE49-F238E27FC236}">
                <a16:creationId xmlns:a16="http://schemas.microsoft.com/office/drawing/2014/main" id="{176B974A-B900-4487-A9CA-3834488F38F3}"/>
              </a:ext>
            </a:extLst>
          </p:cNvPr>
          <p:cNvPicPr>
            <a:picLocks noChangeAspect="1"/>
          </p:cNvPicPr>
          <p:nvPr/>
        </p:nvPicPr>
        <p:blipFill>
          <a:blip r:embed="rId4"/>
          <a:stretch>
            <a:fillRect/>
          </a:stretch>
        </p:blipFill>
        <p:spPr>
          <a:xfrm>
            <a:off x="143100" y="1274328"/>
            <a:ext cx="8201891" cy="4526592"/>
          </a:xfrm>
          <a:prstGeom prst="rect">
            <a:avLst/>
          </a:prstGeom>
        </p:spPr>
      </p:pic>
      <p:sp>
        <p:nvSpPr>
          <p:cNvPr id="6" name="Rectangle 5">
            <a:extLst>
              <a:ext uri="{FF2B5EF4-FFF2-40B4-BE49-F238E27FC236}">
                <a16:creationId xmlns:a16="http://schemas.microsoft.com/office/drawing/2014/main" id="{0CFCB860-061C-4629-94E3-600B90BD0F2D}"/>
              </a:ext>
            </a:extLst>
          </p:cNvPr>
          <p:cNvSpPr/>
          <p:nvPr/>
        </p:nvSpPr>
        <p:spPr>
          <a:xfrm>
            <a:off x="5453070" y="1372093"/>
            <a:ext cx="3071751" cy="368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867" kern="0" dirty="0" err="1">
                <a:solidFill>
                  <a:srgbClr val="FFFFFF"/>
                </a:solidFill>
                <a:latin typeface="Arial"/>
                <a:sym typeface="Arial"/>
              </a:rPr>
              <a:t>Github</a:t>
            </a:r>
            <a:r>
              <a:rPr lang="en-IN" sz="1867" kern="0" dirty="0">
                <a:solidFill>
                  <a:srgbClr val="FFFFFF"/>
                </a:solidFill>
                <a:latin typeface="Arial"/>
                <a:sym typeface="Arial"/>
              </a:rPr>
              <a:t> Wiki page</a:t>
            </a:r>
          </a:p>
        </p:txBody>
      </p:sp>
    </p:spTree>
    <p:extLst>
      <p:ext uri="{BB962C8B-B14F-4D97-AF65-F5344CB8AC3E}">
        <p14:creationId xmlns:p14="http://schemas.microsoft.com/office/powerpoint/2010/main" val="2953771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534296" y="344281"/>
            <a:ext cx="11360800" cy="763600"/>
          </a:xfrm>
          <a:prstGeom prst="rect">
            <a:avLst/>
          </a:prstGeom>
        </p:spPr>
        <p:txBody>
          <a:bodyPr spcFirstLastPara="1" wrap="square" lIns="121900" tIns="121900" rIns="121900" bIns="121900" anchor="t" anchorCtr="0">
            <a:normAutofit/>
          </a:bodyPr>
          <a:lstStyle/>
          <a:p>
            <a:r>
              <a:rPr lang="en-GB" dirty="0"/>
              <a:t>Communal Problem Solving</a:t>
            </a:r>
            <a:endParaRPr dirty="0"/>
          </a:p>
        </p:txBody>
      </p:sp>
      <p:pic>
        <p:nvPicPr>
          <p:cNvPr id="86" name="Google Shape;86;p17"/>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87" name="Google Shape;87;p17"/>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Picture 5">
            <a:extLst>
              <a:ext uri="{FF2B5EF4-FFF2-40B4-BE49-F238E27FC236}">
                <a16:creationId xmlns:a16="http://schemas.microsoft.com/office/drawing/2014/main" id="{EAE86CAE-52F7-4A67-B234-BED936EC8283}"/>
              </a:ext>
            </a:extLst>
          </p:cNvPr>
          <p:cNvPicPr>
            <a:picLocks noGrp="1" noChangeAspect="1" noChangeArrowheads="1"/>
          </p:cNvPicPr>
          <p:nvPr/>
        </p:nvPicPr>
        <p:blipFill rotWithShape="1">
          <a:blip r:embed="rId4">
            <a:extLst>
              <a:ext uri="{28A0092B-C50C-407E-A947-70E740481C1C}">
                <a14:useLocalDpi xmlns:a14="http://schemas.microsoft.com/office/drawing/2010/main" val="0"/>
              </a:ext>
            </a:extLst>
          </a:blip>
          <a:srcRect l="1713" t="19364" r="3270" b="16122"/>
          <a:stretch/>
        </p:blipFill>
        <p:spPr bwMode="auto">
          <a:xfrm>
            <a:off x="534296" y="1107882"/>
            <a:ext cx="10158312" cy="430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72518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ctrTitle"/>
          </p:nvPr>
        </p:nvSpPr>
        <p:spPr>
          <a:xfrm>
            <a:off x="415600" y="336200"/>
            <a:ext cx="11360800" cy="1767600"/>
          </a:xfrm>
          <a:prstGeom prst="rect">
            <a:avLst/>
          </a:prstGeom>
        </p:spPr>
        <p:txBody>
          <a:bodyPr spcFirstLastPara="1" wrap="square" lIns="121900" tIns="121900" rIns="121900" bIns="121900" anchor="b" anchorCtr="0">
            <a:normAutofit/>
          </a:bodyPr>
          <a:lstStyle/>
          <a:p>
            <a:pPr algn="l"/>
            <a:r>
              <a:rPr lang="en-GB" dirty="0"/>
              <a:t>Thanks for your attention!</a:t>
            </a:r>
            <a:endParaRPr dirty="0"/>
          </a:p>
        </p:txBody>
      </p:sp>
      <p:pic>
        <p:nvPicPr>
          <p:cNvPr id="94" name="Google Shape;94;p18"/>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95" name="Google Shape;95;p18"/>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
        <p:nvSpPr>
          <p:cNvPr id="98" name="Google Shape;98;p18"/>
          <p:cNvSpPr txBox="1"/>
          <p:nvPr/>
        </p:nvSpPr>
        <p:spPr>
          <a:xfrm>
            <a:off x="650106" y="2002703"/>
            <a:ext cx="10498661" cy="3200259"/>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133" kern="0" dirty="0">
                <a:solidFill>
                  <a:srgbClr val="FFFFFF"/>
                </a:solidFill>
                <a:latin typeface="Arial"/>
                <a:cs typeface="Arial"/>
                <a:sym typeface="Arial"/>
              </a:rPr>
              <a:t>Every progress reported on wiki –</a:t>
            </a:r>
          </a:p>
          <a:p>
            <a:pPr defTabSz="1219170">
              <a:buClr>
                <a:srgbClr val="000000"/>
              </a:buClr>
            </a:pPr>
            <a:r>
              <a:rPr lang="en-US" sz="2133" kern="0" dirty="0">
                <a:solidFill>
                  <a:srgbClr val="FFFFFF"/>
                </a:solidFill>
                <a:latin typeface="Arial"/>
                <a:cs typeface="Arial"/>
                <a:sym typeface="Arial"/>
                <a:hlinkClick r:id="rId5">
                  <a:extLst>
                    <a:ext uri="{A12FA001-AC4F-418D-AE19-62706E023703}">
                      <ahyp:hlinkClr xmlns:ahyp="http://schemas.microsoft.com/office/drawing/2018/hyperlinkcolor" val="tx"/>
                    </a:ext>
                  </a:extLst>
                </a:hlinkClick>
              </a:rPr>
              <a:t>https://github.com/petermr/crops/wiki/Progress-outline-of-Vitis-vinifera-:-Kumari-Rageshwari</a:t>
            </a:r>
            <a:endParaRPr lang="en-US" sz="2133" kern="0" dirty="0">
              <a:solidFill>
                <a:srgbClr val="FFFFFF"/>
              </a:solidFill>
              <a:latin typeface="Arial"/>
              <a:cs typeface="Arial"/>
              <a:sym typeface="Arial"/>
            </a:endParaRPr>
          </a:p>
          <a:p>
            <a:pPr defTabSz="1219170">
              <a:buClr>
                <a:srgbClr val="000000"/>
              </a:buClr>
            </a:pPr>
            <a:endParaRPr lang="en-US" sz="2133" kern="0" dirty="0">
              <a:solidFill>
                <a:srgbClr val="FFFFFF"/>
              </a:solidFill>
              <a:latin typeface="Arial"/>
              <a:cs typeface="Arial"/>
              <a:sym typeface="Arial"/>
            </a:endParaRPr>
          </a:p>
          <a:p>
            <a:pPr defTabSz="1219170">
              <a:buClr>
                <a:srgbClr val="000000"/>
              </a:buClr>
            </a:pPr>
            <a:r>
              <a:rPr lang="en-US" sz="2133" kern="0" dirty="0">
                <a:solidFill>
                  <a:srgbClr val="FFFFFF"/>
                </a:solidFill>
                <a:latin typeface="Arial"/>
                <a:cs typeface="Arial"/>
                <a:sym typeface="Arial"/>
              </a:rPr>
              <a:t>Full data table and link to </a:t>
            </a:r>
            <a:r>
              <a:rPr lang="en-US" sz="2133" kern="0" dirty="0" err="1">
                <a:solidFill>
                  <a:srgbClr val="FFFFFF"/>
                </a:solidFill>
                <a:latin typeface="Arial"/>
                <a:cs typeface="Arial"/>
                <a:sym typeface="Arial"/>
              </a:rPr>
              <a:t>wikipedia</a:t>
            </a:r>
            <a:r>
              <a:rPr lang="en-US" sz="2133" kern="0" dirty="0">
                <a:solidFill>
                  <a:srgbClr val="FFFFFF"/>
                </a:solidFill>
                <a:latin typeface="Arial"/>
                <a:cs typeface="Arial"/>
                <a:sym typeface="Arial"/>
              </a:rPr>
              <a:t> - </a:t>
            </a:r>
            <a:r>
              <a:rPr lang="en-US" sz="2133" kern="0" dirty="0">
                <a:solidFill>
                  <a:srgbClr val="FFFFFF"/>
                </a:solidFill>
                <a:latin typeface="Arial"/>
                <a:cs typeface="Arial"/>
                <a:sym typeface="Arial"/>
                <a:hlinkClick r:id="rId6">
                  <a:extLst>
                    <a:ext uri="{A12FA001-AC4F-418D-AE19-62706E023703}">
                      <ahyp:hlinkClr xmlns:ahyp="http://schemas.microsoft.com/office/drawing/2018/hyperlinkcolor" val="tx"/>
                    </a:ext>
                  </a:extLst>
                </a:hlinkClick>
              </a:rPr>
              <a:t>https://github.com/petermr/crops/blob/main/Vitis%20vinifera/full.dataTables.html</a:t>
            </a:r>
            <a:endParaRPr lang="en-US" sz="2133" kern="0" dirty="0">
              <a:solidFill>
                <a:srgbClr val="FFFFFF"/>
              </a:solidFill>
              <a:latin typeface="Arial"/>
              <a:cs typeface="Arial"/>
              <a:sym typeface="Arial"/>
            </a:endParaRPr>
          </a:p>
          <a:p>
            <a:pPr defTabSz="1219170">
              <a:buClr>
                <a:srgbClr val="000000"/>
              </a:buClr>
            </a:pPr>
            <a:endParaRPr lang="en-US" sz="2133" kern="0" dirty="0">
              <a:solidFill>
                <a:srgbClr val="FFFFFF"/>
              </a:solidFill>
              <a:latin typeface="Arial"/>
              <a:cs typeface="Arial"/>
              <a:sym typeface="Arial"/>
            </a:endParaRPr>
          </a:p>
          <a:p>
            <a:pPr defTabSz="1219170">
              <a:buClr>
                <a:srgbClr val="000000"/>
              </a:buClr>
            </a:pPr>
            <a:r>
              <a:rPr lang="en-US" sz="2133" kern="0" dirty="0">
                <a:solidFill>
                  <a:srgbClr val="FFFFFF"/>
                </a:solidFill>
                <a:latin typeface="Arial"/>
                <a:cs typeface="Arial"/>
                <a:sym typeface="Arial"/>
              </a:rPr>
              <a:t>Ami installation procedure documented – </a:t>
            </a:r>
          </a:p>
          <a:p>
            <a:pPr defTabSz="1219170">
              <a:buClr>
                <a:srgbClr val="000000"/>
              </a:buClr>
            </a:pPr>
            <a:r>
              <a:rPr lang="en-US" sz="2133" kern="0" dirty="0">
                <a:solidFill>
                  <a:srgbClr val="FFFFFF"/>
                </a:solidFill>
                <a:latin typeface="Arial"/>
                <a:cs typeface="Arial"/>
                <a:sym typeface="Arial"/>
                <a:hlinkClick r:id="rId7">
                  <a:extLst>
                    <a:ext uri="{A12FA001-AC4F-418D-AE19-62706E023703}">
                      <ahyp:hlinkClr xmlns:ahyp="http://schemas.microsoft.com/office/drawing/2018/hyperlinkcolor" val="tx"/>
                    </a:ext>
                  </a:extLst>
                </a:hlinkClick>
              </a:rPr>
              <a:t>https://github.com/petermr/openVirus/wiki/Documentation-of-getpapers-&amp;-ami</a:t>
            </a:r>
            <a:endParaRPr lang="en-US" sz="2133" kern="0" dirty="0">
              <a:solidFill>
                <a:srgbClr val="FFFFFF"/>
              </a:solidFill>
              <a:latin typeface="Arial"/>
              <a:cs typeface="Arial"/>
              <a:sym typeface="Arial"/>
            </a:endParaRPr>
          </a:p>
        </p:txBody>
      </p:sp>
      <p:sp>
        <p:nvSpPr>
          <p:cNvPr id="99" name="Google Shape;99;p18"/>
          <p:cNvSpPr txBox="1"/>
          <p:nvPr/>
        </p:nvSpPr>
        <p:spPr>
          <a:xfrm>
            <a:off x="506367" y="5494433"/>
            <a:ext cx="8822800" cy="69752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GB" sz="1600" kern="0" dirty="0">
                <a:solidFill>
                  <a:srgbClr val="FFFFFF"/>
                </a:solidFill>
                <a:latin typeface="Montserrat Medium"/>
                <a:ea typeface="Montserrat Medium"/>
                <a:cs typeface="Montserrat Medium"/>
                <a:sym typeface="Montserrat Medium"/>
              </a:rPr>
              <a:t>Credits</a:t>
            </a:r>
            <a:endParaRPr sz="1600" kern="0" dirty="0">
              <a:solidFill>
                <a:srgbClr val="FFFFFF"/>
              </a:solidFill>
              <a:latin typeface="Montserrat Medium"/>
              <a:ea typeface="Montserrat Medium"/>
              <a:cs typeface="Montserrat Medium"/>
              <a:sym typeface="Montserrat Medium"/>
            </a:endParaRPr>
          </a:p>
          <a:p>
            <a:pPr defTabSz="1219170">
              <a:buClr>
                <a:srgbClr val="000000"/>
              </a:buClr>
            </a:pPr>
            <a:r>
              <a:rPr lang="en-GB" sz="1333" kern="0" dirty="0" err="1">
                <a:solidFill>
                  <a:srgbClr val="FFFFFF"/>
                </a:solidFill>
                <a:latin typeface="Montserrat Light"/>
                <a:ea typeface="Montserrat Light"/>
                <a:cs typeface="Montserrat Light"/>
                <a:sym typeface="Montserrat Light"/>
              </a:rPr>
              <a:t>OpenVirus</a:t>
            </a:r>
            <a:r>
              <a:rPr lang="en-GB" sz="1333" kern="0" dirty="0">
                <a:solidFill>
                  <a:srgbClr val="FFFFFF"/>
                </a:solidFill>
                <a:latin typeface="Montserrat Light"/>
                <a:ea typeface="Montserrat Light"/>
                <a:cs typeface="Montserrat Light"/>
                <a:sym typeface="Montserrat Light"/>
              </a:rPr>
              <a:t> and </a:t>
            </a:r>
            <a:r>
              <a:rPr lang="en-GB" sz="1333" kern="0" dirty="0" err="1">
                <a:solidFill>
                  <a:srgbClr val="FFFFFF"/>
                </a:solidFill>
                <a:latin typeface="Montserrat Light"/>
                <a:ea typeface="Montserrat Light"/>
                <a:cs typeface="Montserrat Light"/>
                <a:sym typeface="Montserrat Light"/>
              </a:rPr>
              <a:t>CEVOpen</a:t>
            </a:r>
            <a:endParaRPr sz="1333" kern="0" dirty="0">
              <a:solidFill>
                <a:srgbClr val="FFFFFF"/>
              </a:solidFill>
              <a:latin typeface="Montserrat Light"/>
              <a:ea typeface="Montserrat Light"/>
              <a:cs typeface="Montserrat Light"/>
              <a:sym typeface="Montserrat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5D5A-5D90-4DD6-BFFA-D04CB0DFA4DB}"/>
              </a:ext>
            </a:extLst>
          </p:cNvPr>
          <p:cNvSpPr>
            <a:spLocks noGrp="1"/>
          </p:cNvSpPr>
          <p:nvPr>
            <p:ph type="title"/>
          </p:nvPr>
        </p:nvSpPr>
        <p:spPr>
          <a:xfrm>
            <a:off x="415600" y="2258200"/>
            <a:ext cx="7987421" cy="1122400"/>
          </a:xfrm>
        </p:spPr>
        <p:txBody>
          <a:bodyPr>
            <a:normAutofit/>
          </a:bodyPr>
          <a:lstStyle/>
          <a:p>
            <a:r>
              <a:rPr lang="en-IN" dirty="0">
                <a:solidFill>
                  <a:schemeClr val="tx1"/>
                </a:solidFill>
              </a:rPr>
              <a:t>Back to Shweata</a:t>
            </a:r>
          </a:p>
        </p:txBody>
      </p:sp>
      <p:pic>
        <p:nvPicPr>
          <p:cNvPr id="3" name="Google Shape;96;p18">
            <a:extLst>
              <a:ext uri="{FF2B5EF4-FFF2-40B4-BE49-F238E27FC236}">
                <a16:creationId xmlns:a16="http://schemas.microsoft.com/office/drawing/2014/main" id="{47B4E324-1DD5-4F6F-94F2-E3B0F3D2A5FE}"/>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4" name="Google Shape;97;p18">
            <a:extLst>
              <a:ext uri="{FF2B5EF4-FFF2-40B4-BE49-F238E27FC236}">
                <a16:creationId xmlns:a16="http://schemas.microsoft.com/office/drawing/2014/main" id="{8307DC35-E714-4F8B-B35A-5290A2456F17}"/>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5" name="Graphic 4" descr="End">
            <a:extLst>
              <a:ext uri="{FF2B5EF4-FFF2-40B4-BE49-F238E27FC236}">
                <a16:creationId xmlns:a16="http://schemas.microsoft.com/office/drawing/2014/main" id="{5A68BD9F-547E-48A9-82FB-31C29DD44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5504" y="1747345"/>
            <a:ext cx="2464676" cy="2464676"/>
          </a:xfrm>
          <a:prstGeom prst="rect">
            <a:avLst/>
          </a:prstGeom>
        </p:spPr>
      </p:pic>
    </p:spTree>
    <p:extLst>
      <p:ext uri="{BB962C8B-B14F-4D97-AF65-F5344CB8AC3E}">
        <p14:creationId xmlns:p14="http://schemas.microsoft.com/office/powerpoint/2010/main" val="37785095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52AD78-435C-468F-916A-83D2A4E19627}"/>
              </a:ext>
            </a:extLst>
          </p:cNvPr>
          <p:cNvSpPr txBox="1">
            <a:spLocks/>
          </p:cNvSpPr>
          <p:nvPr/>
        </p:nvSpPr>
        <p:spPr>
          <a:xfrm>
            <a:off x="0" y="-19594"/>
            <a:ext cx="5644726" cy="888493"/>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Arial" panose="020B0604020202020204" pitchFamily="34" charset="0"/>
              </a:rPr>
              <a:t>We work in the open </a:t>
            </a:r>
            <a:endParaRPr kumimoji="0" lang="en-IN" sz="28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15" name="TextBox 14">
            <a:extLst>
              <a:ext uri="{FF2B5EF4-FFF2-40B4-BE49-F238E27FC236}">
                <a16:creationId xmlns:a16="http://schemas.microsoft.com/office/drawing/2014/main" id="{7636BCAC-6A4D-4F8A-AAFE-B28BF1297338}"/>
              </a:ext>
            </a:extLst>
          </p:cNvPr>
          <p:cNvSpPr txBox="1"/>
          <p:nvPr/>
        </p:nvSpPr>
        <p:spPr>
          <a:xfrm>
            <a:off x="397266" y="881494"/>
            <a:ext cx="4542700" cy="189128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Meet Biweekly (virtually):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        Abuzz with Ideas</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 </a:t>
            </a: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Update our progress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70C0"/>
                </a:solidFill>
                <a:effectLst/>
                <a:uLnTx/>
                <a:uFillTx/>
                <a:latin typeface="Calibri" panose="020F0502020204030204"/>
                <a:ea typeface="+mn-ea"/>
                <a:cs typeface="+mn-cs"/>
              </a:rPr>
              <a:t>        </a:t>
            </a:r>
            <a:r>
              <a:rPr kumimoji="0" lang="en-IN" sz="2000" b="1" i="0" u="none" strike="noStrike" kern="1200" cap="none" spc="0" normalizeH="0" baseline="0" noProof="0" dirty="0">
                <a:ln>
                  <a:noFill/>
                </a:ln>
                <a:solidFill>
                  <a:srgbClr val="C00000"/>
                </a:solidFill>
                <a:effectLst/>
                <a:uLnTx/>
                <a:uFillTx/>
                <a:latin typeface="Calibri" panose="020F0502020204030204"/>
                <a:ea typeface="+mn-ea"/>
                <a:cs typeface="+mn-cs"/>
              </a:rPr>
              <a:t>Show it to the World </a:t>
            </a:r>
          </a:p>
        </p:txBody>
      </p:sp>
      <p:pic>
        <p:nvPicPr>
          <p:cNvPr id="4" name="Picture 2" descr="cc logo">
            <a:extLst>
              <a:ext uri="{FF2B5EF4-FFF2-40B4-BE49-F238E27FC236}">
                <a16:creationId xmlns:a16="http://schemas.microsoft.com/office/drawing/2014/main" id="{1C118623-5FE2-4F00-85D7-340898B3B3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55066" y="6555176"/>
            <a:ext cx="259281" cy="259281"/>
          </a:xfrm>
          <a:prstGeom prst="ellipse">
            <a:avLst/>
          </a:prstGeom>
          <a:solidFill>
            <a:schemeClr val="bg1"/>
          </a:solidFill>
        </p:spPr>
      </p:pic>
      <p:pic>
        <p:nvPicPr>
          <p:cNvPr id="5" name="Picture 4">
            <a:extLst>
              <a:ext uri="{FF2B5EF4-FFF2-40B4-BE49-F238E27FC236}">
                <a16:creationId xmlns:a16="http://schemas.microsoft.com/office/drawing/2014/main" id="{38376364-63B3-485D-8A2B-26B1C8709F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14347" y="6551415"/>
            <a:ext cx="259281" cy="259281"/>
          </a:xfrm>
          <a:prstGeom prst="ellipse">
            <a:avLst/>
          </a:prstGeom>
          <a:solidFill>
            <a:schemeClr val="bg1"/>
          </a:solidFill>
        </p:spPr>
      </p:pic>
      <p:pic>
        <p:nvPicPr>
          <p:cNvPr id="13" name="Graphic 12" descr="Group brainstorm">
            <a:extLst>
              <a:ext uri="{FF2B5EF4-FFF2-40B4-BE49-F238E27FC236}">
                <a16:creationId xmlns:a16="http://schemas.microsoft.com/office/drawing/2014/main" id="{62E054FF-1B20-4A6D-B7E5-C6C40CFBC9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7060" y="2432572"/>
            <a:ext cx="1360346" cy="1360346"/>
          </a:xfrm>
          <a:prstGeom prst="rect">
            <a:avLst/>
          </a:prstGeom>
        </p:spPr>
      </p:pic>
      <p:sp>
        <p:nvSpPr>
          <p:cNvPr id="20" name="TextBox 19">
            <a:extLst>
              <a:ext uri="{FF2B5EF4-FFF2-40B4-BE49-F238E27FC236}">
                <a16:creationId xmlns:a16="http://schemas.microsoft.com/office/drawing/2014/main" id="{D0F5422C-AE29-41C6-BCE8-B06CFC4D00CC}"/>
              </a:ext>
            </a:extLst>
          </p:cNvPr>
          <p:cNvSpPr txBox="1"/>
          <p:nvPr/>
        </p:nvSpPr>
        <p:spPr>
          <a:xfrm>
            <a:off x="589722" y="6620487"/>
            <a:ext cx="612300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Calibri" panose="020F0502020204030204"/>
                <a:ea typeface="+mn-ea"/>
                <a:cs typeface="+mn-cs"/>
              </a:rPr>
              <a:t>Credits: MS</a:t>
            </a:r>
            <a:r>
              <a:rPr kumimoji="0" lang="en-IN" sz="800" b="0" i="0" u="none" strike="noStrike" kern="1200" cap="none" spc="0" normalizeH="0" baseline="0" noProof="0" dirty="0">
                <a:ln>
                  <a:noFill/>
                </a:ln>
                <a:solidFill>
                  <a:prstClr val="black"/>
                </a:solidFill>
                <a:effectLst/>
                <a:uLnTx/>
                <a:uFillTx/>
                <a:latin typeface="Calibri" panose="020F0502020204030204"/>
                <a:ea typeface="+mn-ea"/>
                <a:cs typeface="+mn-cs"/>
              </a:rPr>
              <a:t> PowerPoint Icons</a:t>
            </a:r>
          </a:p>
        </p:txBody>
      </p:sp>
      <p:pic>
        <p:nvPicPr>
          <p:cNvPr id="19" name="Picture 18">
            <a:extLst>
              <a:ext uri="{FF2B5EF4-FFF2-40B4-BE49-F238E27FC236}">
                <a16:creationId xmlns:a16="http://schemas.microsoft.com/office/drawing/2014/main" id="{63F75459-8A38-4B46-B2B1-4F8CBCFE4F22}"/>
              </a:ext>
            </a:extLst>
          </p:cNvPr>
          <p:cNvPicPr>
            <a:picLocks noChangeAspect="1"/>
          </p:cNvPicPr>
          <p:nvPr/>
        </p:nvPicPr>
        <p:blipFill rotWithShape="1">
          <a:blip r:embed="rId9"/>
          <a:srcRect b="1379"/>
          <a:stretch/>
        </p:blipFill>
        <p:spPr>
          <a:xfrm>
            <a:off x="300877" y="22069"/>
            <a:ext cx="11891123" cy="6877594"/>
          </a:xfrm>
          <a:prstGeom prst="rect">
            <a:avLst/>
          </a:prstGeom>
        </p:spPr>
      </p:pic>
      <p:sp>
        <p:nvSpPr>
          <p:cNvPr id="2" name="TextBox 1">
            <a:extLst>
              <a:ext uri="{FF2B5EF4-FFF2-40B4-BE49-F238E27FC236}">
                <a16:creationId xmlns:a16="http://schemas.microsoft.com/office/drawing/2014/main" id="{12F730B2-1C81-4AA8-815B-3A127431A3CC}"/>
              </a:ext>
            </a:extLst>
          </p:cNvPr>
          <p:cNvSpPr txBox="1"/>
          <p:nvPr/>
        </p:nvSpPr>
        <p:spPr>
          <a:xfrm>
            <a:off x="0" y="22069"/>
            <a:ext cx="5766619"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Open Notebook Philosophy</a:t>
            </a:r>
            <a:endParaRPr kumimoji="0" lang="en-IN"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C6CF46F-30D7-4BD9-BF18-51248E6F8DF0}"/>
              </a:ext>
            </a:extLst>
          </p:cNvPr>
          <p:cNvPicPr>
            <a:picLocks noChangeAspect="1"/>
          </p:cNvPicPr>
          <p:nvPr/>
        </p:nvPicPr>
        <p:blipFill>
          <a:blip r:embed="rId10"/>
          <a:stretch>
            <a:fillRect/>
          </a:stretch>
        </p:blipFill>
        <p:spPr>
          <a:xfrm>
            <a:off x="300133" y="3728248"/>
            <a:ext cx="7415086" cy="3129752"/>
          </a:xfrm>
          <a:prstGeom prst="rect">
            <a:avLst/>
          </a:prstGeom>
        </p:spPr>
      </p:pic>
      <p:sp>
        <p:nvSpPr>
          <p:cNvPr id="3" name="TextBox 2">
            <a:extLst>
              <a:ext uri="{FF2B5EF4-FFF2-40B4-BE49-F238E27FC236}">
                <a16:creationId xmlns:a16="http://schemas.microsoft.com/office/drawing/2014/main" id="{487C5B2C-1235-4A70-AE48-3DEC5CAE7710}"/>
              </a:ext>
            </a:extLst>
          </p:cNvPr>
          <p:cNvSpPr txBox="1"/>
          <p:nvPr/>
        </p:nvSpPr>
        <p:spPr>
          <a:xfrm>
            <a:off x="4103357" y="6509500"/>
            <a:ext cx="33265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Slide courtesy: Ambreen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F87D83A-07AA-4DD8-87A6-8AABC76D7E4F}"/>
              </a:ext>
            </a:extLst>
          </p:cNvPr>
          <p:cNvSpPr txBox="1"/>
          <p:nvPr/>
        </p:nvSpPr>
        <p:spPr>
          <a:xfrm>
            <a:off x="781665" y="2721359"/>
            <a:ext cx="31119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Solve problems communally </a:t>
            </a:r>
          </a:p>
        </p:txBody>
      </p:sp>
      <p:sp>
        <p:nvSpPr>
          <p:cNvPr id="14" name="Rectangle 13">
            <a:extLst>
              <a:ext uri="{FF2B5EF4-FFF2-40B4-BE49-F238E27FC236}">
                <a16:creationId xmlns:a16="http://schemas.microsoft.com/office/drawing/2014/main" id="{EEAC8B49-81F8-4966-93FC-762F2F4D0C2D}"/>
              </a:ext>
            </a:extLst>
          </p:cNvPr>
          <p:cNvSpPr/>
          <p:nvPr/>
        </p:nvSpPr>
        <p:spPr>
          <a:xfrm>
            <a:off x="11575310"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6347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7"/>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C82528A-A1EA-42BA-B0C1-65B11115F89A}"/>
              </a:ext>
            </a:extLst>
          </p:cNvPr>
          <p:cNvSpPr txBox="1"/>
          <p:nvPr/>
        </p:nvSpPr>
        <p:spPr>
          <a:xfrm>
            <a:off x="8592544" y="2133524"/>
            <a:ext cx="2989516" cy="1569660"/>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pic>
        <p:nvPicPr>
          <p:cNvPr id="21" name="Graphic 20" descr="Kangaroo">
            <a:extLst>
              <a:ext uri="{FF2B5EF4-FFF2-40B4-BE49-F238E27FC236}">
                <a16:creationId xmlns:a16="http://schemas.microsoft.com/office/drawing/2014/main" id="{337367A1-DD5B-4244-99A1-24C9F7E0D1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9561119" y="973756"/>
            <a:ext cx="1190651" cy="1190651"/>
          </a:xfrm>
          <a:prstGeom prst="rect">
            <a:avLst/>
          </a:prstGeom>
        </p:spPr>
      </p:pic>
      <p:pic>
        <p:nvPicPr>
          <p:cNvPr id="7" name="Graphic 6" descr="Magnifying glass">
            <a:extLst>
              <a:ext uri="{FF2B5EF4-FFF2-40B4-BE49-F238E27FC236}">
                <a16:creationId xmlns:a16="http://schemas.microsoft.com/office/drawing/2014/main" id="{0AC635DF-EEC9-4913-A851-5104FC6540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10025" y="973756"/>
            <a:ext cx="914400" cy="914400"/>
          </a:xfrm>
          <a:prstGeom prst="rect">
            <a:avLst/>
          </a:prstGeom>
        </p:spPr>
      </p:pic>
      <p:pic>
        <p:nvPicPr>
          <p:cNvPr id="23" name="Picture 22">
            <a:extLst>
              <a:ext uri="{FF2B5EF4-FFF2-40B4-BE49-F238E27FC236}">
                <a16:creationId xmlns:a16="http://schemas.microsoft.com/office/drawing/2014/main" id="{B36D9DBA-514F-42B3-99D3-67E06C70C0F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564022" y="5877551"/>
            <a:ext cx="812059" cy="740690"/>
          </a:xfrm>
          <a:prstGeom prst="rect">
            <a:avLst/>
          </a:prstGeom>
        </p:spPr>
      </p:pic>
      <p:sp>
        <p:nvSpPr>
          <p:cNvPr id="27" name="TextBox 26">
            <a:extLst>
              <a:ext uri="{FF2B5EF4-FFF2-40B4-BE49-F238E27FC236}">
                <a16:creationId xmlns:a16="http://schemas.microsoft.com/office/drawing/2014/main" id="{1445400A-A148-4D9A-BB9D-1151C50D0D86}"/>
              </a:ext>
            </a:extLst>
          </p:cNvPr>
          <p:cNvSpPr txBox="1"/>
          <p:nvPr/>
        </p:nvSpPr>
        <p:spPr>
          <a:xfrm>
            <a:off x="9005627" y="4586206"/>
            <a:ext cx="2163350" cy="954107"/>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spTree>
    <p:extLst>
      <p:ext uri="{BB962C8B-B14F-4D97-AF65-F5344CB8AC3E}">
        <p14:creationId xmlns:p14="http://schemas.microsoft.com/office/powerpoint/2010/main" val="369678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531B9B-11A6-4762-98B0-8AE18A098326}"/>
              </a:ext>
            </a:extLst>
          </p:cNvPr>
          <p:cNvSpPr txBox="1"/>
          <p:nvPr/>
        </p:nvSpPr>
        <p:spPr>
          <a:xfrm>
            <a:off x="-83904" y="6095710"/>
            <a:ext cx="60316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Ayush</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Garg, Shweata Hegde, Daniel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Mietchen</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9FC771F-4C50-428A-A98C-2003F641F43F}"/>
              </a:ext>
            </a:extLst>
          </p:cNvPr>
          <p:cNvSpPr txBox="1"/>
          <p:nvPr/>
        </p:nvSpPr>
        <p:spPr>
          <a:xfrm>
            <a:off x="-32755" y="6549232"/>
            <a:ext cx="627383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https://github.com/petermr/docanalysis</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F746DB-BD58-43C8-8695-5DA521366000}"/>
              </a:ext>
            </a:extLst>
          </p:cNvPr>
          <p:cNvSpPr/>
          <p:nvPr/>
        </p:nvSpPr>
        <p:spPr>
          <a:xfrm>
            <a:off x="11577483"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AE56F19-3ADC-4169-A353-59FE2458CE1B}"/>
              </a:ext>
            </a:extLst>
          </p:cNvPr>
          <p:cNvSpPr txBox="1"/>
          <p:nvPr/>
        </p:nvSpPr>
        <p:spPr>
          <a:xfrm>
            <a:off x="-83904" y="48465"/>
            <a:ext cx="930398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1" u="none" strike="noStrike" kern="1200" cap="none" spc="0" normalizeH="0" baseline="0" noProof="0" dirty="0" err="1">
                <a:ln>
                  <a:noFill/>
                </a:ln>
                <a:solidFill>
                  <a:prstClr val="black"/>
                </a:solidFill>
                <a:effectLst/>
                <a:uLnTx/>
                <a:uFillTx/>
                <a:latin typeface="Calibri" panose="020F0502020204030204"/>
                <a:ea typeface="+mn-ea"/>
                <a:cs typeface="+mn-cs"/>
              </a:rPr>
              <a:t>Docanalysis</a:t>
            </a:r>
            <a:r>
              <a:rPr kumimoji="0" lang="en-IN" sz="4400" b="0" i="1" u="none" strike="noStrike" kern="1200" cap="none" spc="0" normalizeH="0" baseline="0" noProof="0" dirty="0">
                <a:ln>
                  <a:noFill/>
                </a:ln>
                <a:solidFill>
                  <a:prstClr val="black"/>
                </a:solidFill>
                <a:effectLst/>
                <a:uLnTx/>
                <a:uFillTx/>
                <a:latin typeface="Calibri" panose="020F0502020204030204"/>
                <a:ea typeface="+mn-ea"/>
                <a:cs typeface="+mn-cs"/>
              </a:rPr>
              <a:t>: Feedback Loop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E932F070-D914-43DE-810B-4B09735A1E7C}"/>
              </a:ext>
            </a:extLst>
          </p:cNvPr>
          <p:cNvCxnSpPr/>
          <p:nvPr/>
        </p:nvCxnSpPr>
        <p:spPr>
          <a:xfrm>
            <a:off x="-4405" y="842291"/>
            <a:ext cx="12182168"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2FFB79DA-D2D2-4821-AA93-183FC735E01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86102" y="2090797"/>
            <a:ext cx="1953745" cy="2187808"/>
          </a:xfrm>
          <a:prstGeom prst="rect">
            <a:avLst/>
          </a:prstGeom>
          <a:effectLst>
            <a:outerShdw blurRad="63500" sx="102000" sy="102000" algn="ctr" rotWithShape="0">
              <a:prstClr val="black">
                <a:alpha val="40000"/>
              </a:prstClr>
            </a:outerShdw>
          </a:effectLst>
        </p:spPr>
      </p:pic>
      <p:pic>
        <p:nvPicPr>
          <p:cNvPr id="23" name="Picture 22">
            <a:extLst>
              <a:ext uri="{FF2B5EF4-FFF2-40B4-BE49-F238E27FC236}">
                <a16:creationId xmlns:a16="http://schemas.microsoft.com/office/drawing/2014/main" id="{23ADF6B2-D5B2-44C0-9BC4-1FD0845A71D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1848" y="2451082"/>
            <a:ext cx="2022409" cy="2061984"/>
          </a:xfrm>
          <a:prstGeom prst="rect">
            <a:avLst/>
          </a:prstGeom>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2DE05C2E-71AB-4B10-90BE-23CB8AC77586}"/>
              </a:ext>
            </a:extLst>
          </p:cNvPr>
          <p:cNvSpPr txBox="1"/>
          <p:nvPr/>
        </p:nvSpPr>
        <p:spPr>
          <a:xfrm>
            <a:off x="4902958" y="1325494"/>
            <a:ext cx="39989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Natural Language Processing and Machine Learning</a:t>
            </a:r>
          </a:p>
        </p:txBody>
      </p:sp>
      <p:sp>
        <p:nvSpPr>
          <p:cNvPr id="9" name="TextBox 8">
            <a:extLst>
              <a:ext uri="{FF2B5EF4-FFF2-40B4-BE49-F238E27FC236}">
                <a16:creationId xmlns:a16="http://schemas.microsoft.com/office/drawing/2014/main" id="{89EA4F49-7405-4045-9001-3A4AEA9C1549}"/>
              </a:ext>
            </a:extLst>
          </p:cNvPr>
          <p:cNvSpPr txBox="1"/>
          <p:nvPr/>
        </p:nvSpPr>
        <p:spPr>
          <a:xfrm>
            <a:off x="178814" y="4603416"/>
            <a:ext cx="20727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10000 papers</a:t>
            </a:r>
          </a:p>
        </p:txBody>
      </p:sp>
      <p:cxnSp>
        <p:nvCxnSpPr>
          <p:cNvPr id="17" name="Straight Arrow Connector 16">
            <a:extLst>
              <a:ext uri="{FF2B5EF4-FFF2-40B4-BE49-F238E27FC236}">
                <a16:creationId xmlns:a16="http://schemas.microsoft.com/office/drawing/2014/main" id="{A0A77ED3-D2E7-40C3-81A9-B5DE57700945}"/>
              </a:ext>
            </a:extLst>
          </p:cNvPr>
          <p:cNvCxnSpPr>
            <a:cxnSpLocks/>
          </p:cNvCxnSpPr>
          <p:nvPr/>
        </p:nvCxnSpPr>
        <p:spPr>
          <a:xfrm>
            <a:off x="2909648" y="3425313"/>
            <a:ext cx="12037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AE0E9F-39AE-48FD-A0F1-80A075FCE6DB}"/>
              </a:ext>
            </a:extLst>
          </p:cNvPr>
          <p:cNvSpPr txBox="1"/>
          <p:nvPr/>
        </p:nvSpPr>
        <p:spPr>
          <a:xfrm>
            <a:off x="6748742" y="3975962"/>
            <a:ext cx="46331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1000s of Entities</a:t>
            </a:r>
          </a:p>
        </p:txBody>
      </p:sp>
      <p:sp>
        <p:nvSpPr>
          <p:cNvPr id="26" name="TextBox 25">
            <a:extLst>
              <a:ext uri="{FF2B5EF4-FFF2-40B4-BE49-F238E27FC236}">
                <a16:creationId xmlns:a16="http://schemas.microsoft.com/office/drawing/2014/main" id="{70FB9ED2-EB8C-48E5-9318-9461250D9507}"/>
              </a:ext>
            </a:extLst>
          </p:cNvPr>
          <p:cNvSpPr txBox="1"/>
          <p:nvPr/>
        </p:nvSpPr>
        <p:spPr>
          <a:xfrm>
            <a:off x="3158744" y="3756500"/>
            <a:ext cx="14327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 paper/s</a:t>
            </a:r>
          </a:p>
        </p:txBody>
      </p:sp>
      <p:sp>
        <p:nvSpPr>
          <p:cNvPr id="27" name="TextBox 26">
            <a:extLst>
              <a:ext uri="{FF2B5EF4-FFF2-40B4-BE49-F238E27FC236}">
                <a16:creationId xmlns:a16="http://schemas.microsoft.com/office/drawing/2014/main" id="{53A85489-7C1B-4A22-9297-2835D54AC44A}"/>
              </a:ext>
            </a:extLst>
          </p:cNvPr>
          <p:cNvSpPr txBox="1"/>
          <p:nvPr/>
        </p:nvSpPr>
        <p:spPr>
          <a:xfrm>
            <a:off x="3104160" y="3500863"/>
            <a:ext cx="14645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AUTOMATIC</a:t>
            </a:r>
          </a:p>
        </p:txBody>
      </p:sp>
      <p:sp>
        <p:nvSpPr>
          <p:cNvPr id="30" name="TextBox 29">
            <a:extLst>
              <a:ext uri="{FF2B5EF4-FFF2-40B4-BE49-F238E27FC236}">
                <a16:creationId xmlns:a16="http://schemas.microsoft.com/office/drawing/2014/main" id="{B6A6AD12-C044-48CC-8FD1-A60E0A616C82}"/>
              </a:ext>
            </a:extLst>
          </p:cNvPr>
          <p:cNvSpPr txBox="1"/>
          <p:nvPr/>
        </p:nvSpPr>
        <p:spPr>
          <a:xfrm>
            <a:off x="4764319" y="2577688"/>
            <a:ext cx="5739761" cy="2308324"/>
          </a:xfrm>
          <a:prstGeom prst="rect">
            <a:avLst/>
          </a:prstGeom>
          <a:solidFill>
            <a:schemeClr val="bg2"/>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494949"/>
                </a:solidFill>
                <a:effectLst/>
                <a:latin typeface="Open Sans" panose="020B0606030504020204" pitchFamily="34" charset="0"/>
              </a:rPr>
              <a:t>. L-phenylalanine is converted to 2-phenylacetaldehyde by phenyl acetaldehyde synthase (PAAS). Subsequently, 2-phenylacetaldehyde is reduced to 2-phenylethanol by phenyl acetaldehyde reductase (PAR). Next, 2-phenylethanol is acetylated to 2-phenylethyl acetate by acetyl-coenzyme a: geraniol/citronellol acetyl transferase (AAT)…</a:t>
            </a: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A78588F-9446-4CB8-917E-73C4816F455F}"/>
              </a:ext>
            </a:extLst>
          </p:cNvPr>
          <p:cNvSpPr txBox="1"/>
          <p:nvPr/>
        </p:nvSpPr>
        <p:spPr>
          <a:xfrm>
            <a:off x="2247440" y="1197709"/>
            <a:ext cx="20717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Dictionary</a:t>
            </a:r>
          </a:p>
        </p:txBody>
      </p:sp>
      <p:cxnSp>
        <p:nvCxnSpPr>
          <p:cNvPr id="7" name="Straight Arrow Connector 6">
            <a:extLst>
              <a:ext uri="{FF2B5EF4-FFF2-40B4-BE49-F238E27FC236}">
                <a16:creationId xmlns:a16="http://schemas.microsoft.com/office/drawing/2014/main" id="{47897F01-0224-4094-BF11-1AFE98A07052}"/>
              </a:ext>
            </a:extLst>
          </p:cNvPr>
          <p:cNvCxnSpPr>
            <a:cxnSpLocks/>
          </p:cNvCxnSpPr>
          <p:nvPr/>
        </p:nvCxnSpPr>
        <p:spPr>
          <a:xfrm flipH="1">
            <a:off x="8244832" y="5026104"/>
            <a:ext cx="1" cy="5804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9D3CB2B-AC15-49A3-B8C9-CBC61BFDCB9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34199" y="5536661"/>
            <a:ext cx="1221268" cy="864047"/>
          </a:xfrm>
          <a:prstGeom prst="rect">
            <a:avLst/>
          </a:prstGeom>
        </p:spPr>
      </p:pic>
      <p:cxnSp>
        <p:nvCxnSpPr>
          <p:cNvPr id="16" name="Connector: Elbow 15">
            <a:extLst>
              <a:ext uri="{FF2B5EF4-FFF2-40B4-BE49-F238E27FC236}">
                <a16:creationId xmlns:a16="http://schemas.microsoft.com/office/drawing/2014/main" id="{64039EF4-A96A-40C4-A6D4-2C460A057EEF}"/>
              </a:ext>
            </a:extLst>
          </p:cNvPr>
          <p:cNvCxnSpPr>
            <a:stCxn id="4" idx="2"/>
          </p:cNvCxnSpPr>
          <p:nvPr/>
        </p:nvCxnSpPr>
        <p:spPr>
          <a:xfrm rot="16200000" flipH="1">
            <a:off x="2657043" y="2347220"/>
            <a:ext cx="1708961" cy="4563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Google Shape;62;p14">
            <a:extLst>
              <a:ext uri="{FF2B5EF4-FFF2-40B4-BE49-F238E27FC236}">
                <a16:creationId xmlns:a16="http://schemas.microsoft.com/office/drawing/2014/main" id="{7687A13B-E31C-482D-9682-F5CC8FD1A76D}"/>
              </a:ext>
            </a:extLst>
          </p:cNvPr>
          <p:cNvPicPr preferRelativeResize="0"/>
          <p:nvPr/>
        </p:nvPicPr>
        <p:blipFill>
          <a:blip r:embed="rId8">
            <a:alphaModFix/>
          </a:blip>
          <a:stretch>
            <a:fillRect/>
          </a:stretch>
        </p:blipFill>
        <p:spPr>
          <a:xfrm>
            <a:off x="10105369" y="5298438"/>
            <a:ext cx="1943532" cy="1004967"/>
          </a:xfrm>
          <a:prstGeom prst="rect">
            <a:avLst/>
          </a:prstGeom>
          <a:noFill/>
          <a:ln>
            <a:noFill/>
          </a:ln>
        </p:spPr>
      </p:pic>
      <p:sp>
        <p:nvSpPr>
          <p:cNvPr id="24" name="Google Shape;63;p14">
            <a:extLst>
              <a:ext uri="{FF2B5EF4-FFF2-40B4-BE49-F238E27FC236}">
                <a16:creationId xmlns:a16="http://schemas.microsoft.com/office/drawing/2014/main" id="{F210A55C-F779-4ADA-859B-E131C1D32558}"/>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
        <p:nvSpPr>
          <p:cNvPr id="28" name="TextBox 27">
            <a:extLst>
              <a:ext uri="{FF2B5EF4-FFF2-40B4-BE49-F238E27FC236}">
                <a16:creationId xmlns:a16="http://schemas.microsoft.com/office/drawing/2014/main" id="{D6DE11E7-04CF-497F-B2F4-7F5DA128E378}"/>
              </a:ext>
            </a:extLst>
          </p:cNvPr>
          <p:cNvSpPr txBox="1"/>
          <p:nvPr/>
        </p:nvSpPr>
        <p:spPr>
          <a:xfrm>
            <a:off x="3628892" y="6549232"/>
            <a:ext cx="6282266" cy="369332"/>
          </a:xfrm>
          <a:prstGeom prst="rect">
            <a:avLst/>
          </a:prstGeom>
          <a:noFill/>
        </p:spPr>
        <p:txBody>
          <a:bodyPr wrap="square">
            <a:spAutoFit/>
          </a:bodyPr>
          <a:lstStyle/>
          <a:p>
            <a:r>
              <a:rPr lang="en-IN" dirty="0"/>
              <a:t>https://europepmc.org/article/MED/34630447#free-full-text</a:t>
            </a:r>
          </a:p>
        </p:txBody>
      </p:sp>
      <p:sp>
        <p:nvSpPr>
          <p:cNvPr id="31" name="TextBox 30">
            <a:extLst>
              <a:ext uri="{FF2B5EF4-FFF2-40B4-BE49-F238E27FC236}">
                <a16:creationId xmlns:a16="http://schemas.microsoft.com/office/drawing/2014/main" id="{DCE3531F-C123-44A7-947B-53872BDF1FC4}"/>
              </a:ext>
            </a:extLst>
          </p:cNvPr>
          <p:cNvSpPr txBox="1"/>
          <p:nvPr/>
        </p:nvSpPr>
        <p:spPr>
          <a:xfrm>
            <a:off x="4421301" y="2694577"/>
            <a:ext cx="5739761" cy="2308324"/>
          </a:xfrm>
          <a:prstGeom prst="rect">
            <a:avLst/>
          </a:prstGeom>
          <a:solidFill>
            <a:schemeClr val="bg2"/>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494949"/>
                </a:solidFill>
                <a:effectLst/>
                <a:latin typeface="Open Sans" panose="020B0606030504020204" pitchFamily="34" charset="0"/>
              </a:rPr>
              <a:t>. L-phenylalanine is converted to </a:t>
            </a:r>
            <a:r>
              <a:rPr lang="en-IN" b="0" i="0" dirty="0">
                <a:solidFill>
                  <a:srgbClr val="494949"/>
                </a:solidFill>
                <a:effectLst/>
                <a:highlight>
                  <a:srgbClr val="00FFFF"/>
                </a:highlight>
                <a:latin typeface="Open Sans" panose="020B0606030504020204" pitchFamily="34" charset="0"/>
              </a:rPr>
              <a:t>2-phenylacetaldehyde by phenyl acetaldehyde synthase </a:t>
            </a:r>
            <a:r>
              <a:rPr lang="en-IN" b="0" i="0" dirty="0">
                <a:solidFill>
                  <a:srgbClr val="494949"/>
                </a:solidFill>
                <a:effectLst/>
                <a:latin typeface="Open Sans" panose="020B0606030504020204" pitchFamily="34" charset="0"/>
              </a:rPr>
              <a:t>(PAAS). Subsequently, 2-phenylacetaldehyde is reduced to 2-phenylethanol by phenyl acetaldehyde reductase (PAR). Next, 2-phenylethanol is acetylated to 2-phenylethyl acetate by acetyl-coenzyme a: </a:t>
            </a:r>
            <a:r>
              <a:rPr lang="en-IN" b="0" i="0" dirty="0">
                <a:solidFill>
                  <a:srgbClr val="494949"/>
                </a:solidFill>
                <a:effectLst/>
                <a:highlight>
                  <a:srgbClr val="00FFFF"/>
                </a:highlight>
                <a:latin typeface="Open Sans" panose="020B0606030504020204" pitchFamily="34" charset="0"/>
              </a:rPr>
              <a:t>geraniol/citronellol acetyl transferase </a:t>
            </a:r>
            <a:r>
              <a:rPr lang="en-IN" b="0" i="0" dirty="0">
                <a:solidFill>
                  <a:srgbClr val="494949"/>
                </a:solidFill>
                <a:effectLst/>
                <a:latin typeface="Open Sans" panose="020B0606030504020204" pitchFamily="34" charset="0"/>
              </a:rPr>
              <a:t>(AAT)…</a:t>
            </a: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116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EBEE3-6568-487C-9517-C33D4B9F5B2D}"/>
              </a:ext>
            </a:extLst>
          </p:cNvPr>
          <p:cNvSpPr txBox="1"/>
          <p:nvPr/>
        </p:nvSpPr>
        <p:spPr>
          <a:xfrm>
            <a:off x="2088931" y="2509437"/>
            <a:ext cx="859471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Thanks to NIPGR and DST Rajasthan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Mentors, </a:t>
            </a:r>
            <a:r>
              <a:rPr kumimoji="0" lang="en-IN" sz="3200" b="0" i="0" u="none" strike="noStrike" kern="1200" cap="none" spc="0" normalizeH="0" baseline="0" noProof="0" dirty="0" err="1">
                <a:ln>
                  <a:noFill/>
                </a:ln>
                <a:solidFill>
                  <a:prstClr val="black"/>
                </a:solidFill>
                <a:effectLst/>
                <a:uLnTx/>
                <a:uFillTx/>
                <a:latin typeface="Calibri" panose="020F0502020204030204"/>
                <a:ea typeface="+mn-ea"/>
                <a:cs typeface="+mn-cs"/>
              </a:rPr>
              <a:t>openVirus</a:t>
            </a: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IN" sz="3200" b="0" i="0" u="none" strike="noStrike" kern="1200" cap="none" spc="0" normalizeH="0" baseline="0" noProof="0" dirty="0" err="1">
                <a:ln>
                  <a:noFill/>
                </a:ln>
                <a:solidFill>
                  <a:prstClr val="black"/>
                </a:solidFill>
                <a:effectLst/>
                <a:uLnTx/>
                <a:uFillTx/>
                <a:latin typeface="Calibri" panose="020F0502020204030204"/>
                <a:ea typeface="+mn-ea"/>
                <a:cs typeface="+mn-cs"/>
              </a:rPr>
              <a:t>CEVOpen</a:t>
            </a: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 Team</a:t>
            </a:r>
          </a:p>
        </p:txBody>
      </p:sp>
      <p:sp>
        <p:nvSpPr>
          <p:cNvPr id="3" name="TextBox 2">
            <a:extLst>
              <a:ext uri="{FF2B5EF4-FFF2-40B4-BE49-F238E27FC236}">
                <a16:creationId xmlns:a16="http://schemas.microsoft.com/office/drawing/2014/main" id="{EAF328F2-899C-4BE5-823E-77B9091CB122}"/>
              </a:ext>
            </a:extLst>
          </p:cNvPr>
          <p:cNvSpPr txBox="1"/>
          <p:nvPr/>
        </p:nvSpPr>
        <p:spPr>
          <a:xfrm>
            <a:off x="141890" y="5975131"/>
            <a:ext cx="3894083" cy="584775"/>
          </a:xfrm>
          <a:prstGeom prst="rect">
            <a:avLst/>
          </a:prstGeom>
          <a:noFill/>
        </p:spPr>
        <p:txBody>
          <a:bodyPr wrap="square" rtlCol="0">
            <a:spAutoFit/>
          </a:bodyPr>
          <a:lstStyle/>
          <a:p>
            <a:r>
              <a:rPr lang="en-IN" sz="1600" dirty="0"/>
              <a:t>Image credits: Microsoft </a:t>
            </a:r>
            <a:r>
              <a:rPr lang="en-IN" sz="1600" dirty="0" err="1"/>
              <a:t>Powerpoint</a:t>
            </a:r>
            <a:r>
              <a:rPr lang="en-IN" sz="1600" dirty="0"/>
              <a:t>, Wikimedia Commons</a:t>
            </a:r>
          </a:p>
        </p:txBody>
      </p:sp>
      <p:pic>
        <p:nvPicPr>
          <p:cNvPr id="4" name="Google Shape;62;p14">
            <a:extLst>
              <a:ext uri="{FF2B5EF4-FFF2-40B4-BE49-F238E27FC236}">
                <a16:creationId xmlns:a16="http://schemas.microsoft.com/office/drawing/2014/main" id="{F807ACBE-59AE-4ABB-8D49-1D66315331FB}"/>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63;p14">
            <a:extLst>
              <a:ext uri="{FF2B5EF4-FFF2-40B4-BE49-F238E27FC236}">
                <a16:creationId xmlns:a16="http://schemas.microsoft.com/office/drawing/2014/main" id="{A6BFB60F-23CB-4E1D-9277-EC066707E45C}"/>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1041187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DB1386A-AA9B-4FCC-9E9B-03801CAF88FA}"/>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3C2320A-D62A-4B71-BA47-0C9EE925E989}"/>
              </a:ext>
            </a:extLst>
          </p:cNvPr>
          <p:cNvPicPr>
            <a:picLocks noChangeAspect="1"/>
          </p:cNvPicPr>
          <p:nvPr/>
        </p:nvPicPr>
        <p:blipFill rotWithShape="1">
          <a:blip r:embed="rId3">
            <a:extLst>
              <a:ext uri="{28A0092B-C50C-407E-A947-70E740481C1C}">
                <a14:useLocalDpi xmlns:a14="http://schemas.microsoft.com/office/drawing/2010/main" val="0"/>
              </a:ext>
            </a:extLst>
          </a:blip>
          <a:srcRect l="66910" t="54377" r="9280" b="-2095"/>
          <a:stretch/>
        </p:blipFill>
        <p:spPr>
          <a:xfrm>
            <a:off x="11412718" y="7374"/>
            <a:ext cx="824996" cy="930003"/>
          </a:xfrm>
          <a:prstGeom prst="rect">
            <a:avLst/>
          </a:prstGeom>
        </p:spPr>
      </p:pic>
      <p:sp>
        <p:nvSpPr>
          <p:cNvPr id="5" name="Oval 4">
            <a:extLst>
              <a:ext uri="{FF2B5EF4-FFF2-40B4-BE49-F238E27FC236}">
                <a16:creationId xmlns:a16="http://schemas.microsoft.com/office/drawing/2014/main" id="{E7F0F96B-1BA6-42D1-9D52-5ACAD3C7E0F4}"/>
              </a:ext>
            </a:extLst>
          </p:cNvPr>
          <p:cNvSpPr/>
          <p:nvPr/>
        </p:nvSpPr>
        <p:spPr>
          <a:xfrm>
            <a:off x="313170" y="2497047"/>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6" name="Oval 5">
            <a:extLst>
              <a:ext uri="{FF2B5EF4-FFF2-40B4-BE49-F238E27FC236}">
                <a16:creationId xmlns:a16="http://schemas.microsoft.com/office/drawing/2014/main" id="{2F2C2F32-757F-47D1-8CE9-616A3AF189BB}"/>
              </a:ext>
            </a:extLst>
          </p:cNvPr>
          <p:cNvSpPr/>
          <p:nvPr/>
        </p:nvSpPr>
        <p:spPr>
          <a:xfrm>
            <a:off x="3950538" y="2497047"/>
            <a:ext cx="677249" cy="73963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7" name="Oval 6">
            <a:extLst>
              <a:ext uri="{FF2B5EF4-FFF2-40B4-BE49-F238E27FC236}">
                <a16:creationId xmlns:a16="http://schemas.microsoft.com/office/drawing/2014/main" id="{E29AF84E-CD1F-49C1-95A7-B164E65F0162}"/>
              </a:ext>
            </a:extLst>
          </p:cNvPr>
          <p:cNvSpPr/>
          <p:nvPr/>
        </p:nvSpPr>
        <p:spPr>
          <a:xfrm>
            <a:off x="7739621" y="2497047"/>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pic>
        <p:nvPicPr>
          <p:cNvPr id="9" name="Graphic 8" descr="Download">
            <a:extLst>
              <a:ext uri="{FF2B5EF4-FFF2-40B4-BE49-F238E27FC236}">
                <a16:creationId xmlns:a16="http://schemas.microsoft.com/office/drawing/2014/main" id="{A95BF420-DF99-402B-B081-336225CEAF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5779" y="3433889"/>
            <a:ext cx="914400" cy="914400"/>
          </a:xfrm>
          <a:prstGeom prst="rect">
            <a:avLst/>
          </a:prstGeom>
        </p:spPr>
      </p:pic>
      <p:pic>
        <p:nvPicPr>
          <p:cNvPr id="12" name="Picture 11">
            <a:extLst>
              <a:ext uri="{FF2B5EF4-FFF2-40B4-BE49-F238E27FC236}">
                <a16:creationId xmlns:a16="http://schemas.microsoft.com/office/drawing/2014/main" id="{8D3B3739-C56D-4577-B1A5-70A18C317535}"/>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1411" t="11699" r="18929" b="7310"/>
          <a:stretch/>
        </p:blipFill>
        <p:spPr>
          <a:xfrm>
            <a:off x="6006297" y="3495308"/>
            <a:ext cx="1119420" cy="1041192"/>
          </a:xfrm>
          <a:prstGeom prst="rect">
            <a:avLst/>
          </a:prstGeom>
        </p:spPr>
      </p:pic>
      <p:pic>
        <p:nvPicPr>
          <p:cNvPr id="21" name="Picture 20">
            <a:extLst>
              <a:ext uri="{FF2B5EF4-FFF2-40B4-BE49-F238E27FC236}">
                <a16:creationId xmlns:a16="http://schemas.microsoft.com/office/drawing/2014/main" id="{250559C4-0CBA-43EB-8CB4-B8AC66C096D1}"/>
              </a:ext>
            </a:extLst>
          </p:cNvPr>
          <p:cNvPicPr>
            <a:picLocks noChangeAspect="1"/>
          </p:cNvPicPr>
          <p:nvPr/>
        </p:nvPicPr>
        <p:blipFill rotWithShape="1">
          <a:blip r:embed="rId3">
            <a:extLst>
              <a:ext uri="{28A0092B-C50C-407E-A947-70E740481C1C}">
                <a14:useLocalDpi xmlns:a14="http://schemas.microsoft.com/office/drawing/2010/main" val="0"/>
              </a:ext>
            </a:extLst>
          </a:blip>
          <a:srcRect l="38903" t="53993" r="37258" b="-997"/>
          <a:stretch/>
        </p:blipFill>
        <p:spPr>
          <a:xfrm>
            <a:off x="11525486" y="6081486"/>
            <a:ext cx="731405" cy="811204"/>
          </a:xfrm>
          <a:prstGeom prst="rect">
            <a:avLst/>
          </a:prstGeom>
        </p:spPr>
      </p:pic>
      <p:pic>
        <p:nvPicPr>
          <p:cNvPr id="25" name="Picture 24">
            <a:extLst>
              <a:ext uri="{FF2B5EF4-FFF2-40B4-BE49-F238E27FC236}">
                <a16:creationId xmlns:a16="http://schemas.microsoft.com/office/drawing/2014/main" id="{500BD043-ED66-4B7C-BA4D-4BC3C8D044BF}"/>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0942" r="7967" b="16534"/>
          <a:stretch/>
        </p:blipFill>
        <p:spPr>
          <a:xfrm>
            <a:off x="4524936" y="3464939"/>
            <a:ext cx="1360199" cy="930881"/>
          </a:xfrm>
          <a:prstGeom prst="rect">
            <a:avLst/>
          </a:prstGeom>
        </p:spPr>
      </p:pic>
      <p:pic>
        <p:nvPicPr>
          <p:cNvPr id="28" name="Graphic 27" descr="Pie chart">
            <a:extLst>
              <a:ext uri="{FF2B5EF4-FFF2-40B4-BE49-F238E27FC236}">
                <a16:creationId xmlns:a16="http://schemas.microsoft.com/office/drawing/2014/main" id="{95386225-2BB0-4D79-B443-BADADF9F79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57889" y="3510681"/>
            <a:ext cx="914400" cy="914400"/>
          </a:xfrm>
          <a:prstGeom prst="rect">
            <a:avLst/>
          </a:prstGeom>
        </p:spPr>
      </p:pic>
      <p:pic>
        <p:nvPicPr>
          <p:cNvPr id="30" name="Graphic 29" descr="Bar chart">
            <a:extLst>
              <a:ext uri="{FF2B5EF4-FFF2-40B4-BE49-F238E27FC236}">
                <a16:creationId xmlns:a16="http://schemas.microsoft.com/office/drawing/2014/main" id="{B2568F81-9289-4604-8B55-047662EF719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60791" y="3517440"/>
            <a:ext cx="914400" cy="914400"/>
          </a:xfrm>
          <a:prstGeom prst="rect">
            <a:avLst/>
          </a:prstGeom>
        </p:spPr>
      </p:pic>
      <p:sp>
        <p:nvSpPr>
          <p:cNvPr id="40" name="Speech Bubble: Rectangle with Corners Rounded 39">
            <a:extLst>
              <a:ext uri="{FF2B5EF4-FFF2-40B4-BE49-F238E27FC236}">
                <a16:creationId xmlns:a16="http://schemas.microsoft.com/office/drawing/2014/main" id="{EA947FC0-C93B-4F91-BBC9-5D4C505D8E35}"/>
              </a:ext>
            </a:extLst>
          </p:cNvPr>
          <p:cNvSpPr/>
          <p:nvPr/>
        </p:nvSpPr>
        <p:spPr>
          <a:xfrm>
            <a:off x="8585520" y="213030"/>
            <a:ext cx="2346646" cy="1442975"/>
          </a:xfrm>
          <a:prstGeom prst="wedgeRoundRectCallout">
            <a:avLst>
              <a:gd name="adj1" fmla="val 84589"/>
              <a:gd name="adj2" fmla="val -25197"/>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 want to read the whole of scientific literature about terpene synthases…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Speech Bubble: Rectangle with Corners Rounded 43">
            <a:extLst>
              <a:ext uri="{FF2B5EF4-FFF2-40B4-BE49-F238E27FC236}">
                <a16:creationId xmlns:a16="http://schemas.microsoft.com/office/drawing/2014/main" id="{2106DC61-B359-41F3-B408-2C8211E0FCC2}"/>
              </a:ext>
            </a:extLst>
          </p:cNvPr>
          <p:cNvSpPr/>
          <p:nvPr/>
        </p:nvSpPr>
        <p:spPr>
          <a:xfrm>
            <a:off x="8943980" y="5216686"/>
            <a:ext cx="2581507" cy="1127562"/>
          </a:xfrm>
          <a:prstGeom prst="wedgeRoundRectCallout">
            <a:avLst>
              <a:gd name="adj1" fmla="val 56947"/>
              <a:gd name="adj2" fmla="val 62500"/>
              <a:gd name="adj3" fmla="val 16667"/>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Many grad students spend 2 months time on their reviews!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27910A2C-9594-40B2-BB42-A57AB0810E83}"/>
              </a:ext>
            </a:extLst>
          </p:cNvPr>
          <p:cNvSpPr txBox="1"/>
          <p:nvPr/>
        </p:nvSpPr>
        <p:spPr>
          <a:xfrm>
            <a:off x="0" y="182284"/>
            <a:ext cx="679900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SCOPING </a:t>
            </a:r>
            <a:r>
              <a:rPr lang="en-IN" sz="3200" dirty="0">
                <a:solidFill>
                  <a:prstClr val="black"/>
                </a:solidFill>
                <a:latin typeface="Calibri" panose="020F0502020204030204"/>
              </a:rPr>
              <a:t>THE</a:t>
            </a: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 LITERATURE </a:t>
            </a:r>
            <a:r>
              <a:rPr kumimoji="0" lang="en-IN" sz="3200" b="0" i="1" u="none" strike="noStrike" kern="1200" cap="none" spc="0" normalizeH="0" baseline="0" noProof="0" dirty="0">
                <a:ln>
                  <a:noFill/>
                </a:ln>
                <a:solidFill>
                  <a:prstClr val="black"/>
                </a:solidFill>
                <a:effectLst/>
                <a:uLnTx/>
                <a:uFillTx/>
                <a:latin typeface="Calibri" panose="020F0502020204030204"/>
                <a:ea typeface="+mn-ea"/>
                <a:cs typeface="+mn-cs"/>
              </a:rPr>
              <a:t>MANUALLY</a:t>
            </a:r>
          </a:p>
        </p:txBody>
      </p:sp>
      <p:sp>
        <p:nvSpPr>
          <p:cNvPr id="47" name="Rectangle: Rounded Corners 46">
            <a:extLst>
              <a:ext uri="{FF2B5EF4-FFF2-40B4-BE49-F238E27FC236}">
                <a16:creationId xmlns:a16="http://schemas.microsoft.com/office/drawing/2014/main" id="{9DCAF108-ED98-43D7-A403-36FDC5B73E8B}"/>
              </a:ext>
            </a:extLst>
          </p:cNvPr>
          <p:cNvSpPr/>
          <p:nvPr/>
        </p:nvSpPr>
        <p:spPr>
          <a:xfrm>
            <a:off x="4792581" y="2336190"/>
            <a:ext cx="1705666" cy="100207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Read and annotate</a:t>
            </a:r>
          </a:p>
        </p:txBody>
      </p:sp>
      <p:sp>
        <p:nvSpPr>
          <p:cNvPr id="48" name="Rectangle: Rounded Corners 47">
            <a:extLst>
              <a:ext uri="{FF2B5EF4-FFF2-40B4-BE49-F238E27FC236}">
                <a16:creationId xmlns:a16="http://schemas.microsoft.com/office/drawing/2014/main" id="{7486C96C-E6D1-4E6A-8E7E-4BC6687EEF50}"/>
              </a:ext>
            </a:extLst>
          </p:cNvPr>
          <p:cNvSpPr/>
          <p:nvPr/>
        </p:nvSpPr>
        <p:spPr>
          <a:xfrm>
            <a:off x="1010683" y="2382830"/>
            <a:ext cx="1705666" cy="99604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Find and Download</a:t>
            </a:r>
          </a:p>
        </p:txBody>
      </p:sp>
      <p:sp>
        <p:nvSpPr>
          <p:cNvPr id="49" name="Rectangle: Rounded Corners 48">
            <a:extLst>
              <a:ext uri="{FF2B5EF4-FFF2-40B4-BE49-F238E27FC236}">
                <a16:creationId xmlns:a16="http://schemas.microsoft.com/office/drawing/2014/main" id="{79D9B445-A0DF-4863-A34E-1EE08DC013B4}"/>
              </a:ext>
            </a:extLst>
          </p:cNvPr>
          <p:cNvSpPr/>
          <p:nvPr/>
        </p:nvSpPr>
        <p:spPr>
          <a:xfrm>
            <a:off x="8577060" y="2336189"/>
            <a:ext cx="1705666" cy="96103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Comprehend, interpret and infer</a:t>
            </a:r>
          </a:p>
        </p:txBody>
      </p:sp>
      <p:sp>
        <p:nvSpPr>
          <p:cNvPr id="50" name="Arrow: Right 49">
            <a:extLst>
              <a:ext uri="{FF2B5EF4-FFF2-40B4-BE49-F238E27FC236}">
                <a16:creationId xmlns:a16="http://schemas.microsoft.com/office/drawing/2014/main" id="{55D6A46D-0507-4BAE-B184-5C0505546466}"/>
              </a:ext>
            </a:extLst>
          </p:cNvPr>
          <p:cNvSpPr/>
          <p:nvPr/>
        </p:nvSpPr>
        <p:spPr>
          <a:xfrm>
            <a:off x="2873065" y="2857994"/>
            <a:ext cx="994549"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row: Right 50">
            <a:extLst>
              <a:ext uri="{FF2B5EF4-FFF2-40B4-BE49-F238E27FC236}">
                <a16:creationId xmlns:a16="http://schemas.microsoft.com/office/drawing/2014/main" id="{E38E81FB-E9F6-4F6E-AB8F-90B2FB9502A9}"/>
              </a:ext>
            </a:extLst>
          </p:cNvPr>
          <p:cNvSpPr/>
          <p:nvPr/>
        </p:nvSpPr>
        <p:spPr>
          <a:xfrm>
            <a:off x="6550845" y="2821966"/>
            <a:ext cx="1119420"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8FEE08D8-5064-4F98-924D-47676E1BE87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2113136" y="3425767"/>
            <a:ext cx="1360199" cy="930643"/>
          </a:xfrm>
          <a:prstGeom prst="rect">
            <a:avLst/>
          </a:prstGeom>
        </p:spPr>
      </p:pic>
      <p:cxnSp>
        <p:nvCxnSpPr>
          <p:cNvPr id="4" name="Straight Connector 3">
            <a:extLst>
              <a:ext uri="{FF2B5EF4-FFF2-40B4-BE49-F238E27FC236}">
                <a16:creationId xmlns:a16="http://schemas.microsoft.com/office/drawing/2014/main" id="{65F361D3-BFB8-4933-8CFB-BA7EA169DB0A}"/>
              </a:ext>
            </a:extLst>
          </p:cNvPr>
          <p:cNvCxnSpPr>
            <a:cxnSpLocks/>
          </p:cNvCxnSpPr>
          <p:nvPr/>
        </p:nvCxnSpPr>
        <p:spPr>
          <a:xfrm>
            <a:off x="0" y="837109"/>
            <a:ext cx="8585520" cy="0"/>
          </a:xfrm>
          <a:prstGeom prst="line">
            <a:avLst/>
          </a:prstGeom>
          <a:ln w="63500"/>
        </p:spPr>
        <p:style>
          <a:lnRef idx="1">
            <a:schemeClr val="accent2"/>
          </a:lnRef>
          <a:fillRef idx="0">
            <a:schemeClr val="accent2"/>
          </a:fillRef>
          <a:effectRef idx="0">
            <a:schemeClr val="accent2"/>
          </a:effectRef>
          <a:fontRef idx="minor">
            <a:schemeClr val="tx1"/>
          </a:fontRef>
        </p:style>
      </p:cxnSp>
      <p:pic>
        <p:nvPicPr>
          <p:cNvPr id="14" name="Picture 13">
            <a:extLst>
              <a:ext uri="{FF2B5EF4-FFF2-40B4-BE49-F238E27FC236}">
                <a16:creationId xmlns:a16="http://schemas.microsoft.com/office/drawing/2014/main" id="{92A83565-C50F-4A95-962B-E0AF8B74EFB2}"/>
              </a:ext>
            </a:extLst>
          </p:cNvPr>
          <p:cNvPicPr>
            <a:picLocks noChangeAspect="1"/>
          </p:cNvPicPr>
          <p:nvPr/>
        </p:nvPicPr>
        <p:blipFill rotWithShape="1">
          <a:blip r:embed="rId16"/>
          <a:srcRect t="6263" b="21066"/>
          <a:stretch/>
        </p:blipFill>
        <p:spPr>
          <a:xfrm>
            <a:off x="989030" y="951859"/>
            <a:ext cx="6527138" cy="1314281"/>
          </a:xfrm>
          <a:prstGeom prst="rect">
            <a:avLst/>
          </a:prstGeom>
        </p:spPr>
      </p:pic>
      <p:sp>
        <p:nvSpPr>
          <p:cNvPr id="15" name="TextBox 14">
            <a:extLst>
              <a:ext uri="{FF2B5EF4-FFF2-40B4-BE49-F238E27FC236}">
                <a16:creationId xmlns:a16="http://schemas.microsoft.com/office/drawing/2014/main" id="{8A594E43-D8DD-4CFB-92A8-F9010917D794}"/>
              </a:ext>
            </a:extLst>
          </p:cNvPr>
          <p:cNvSpPr txBox="1"/>
          <p:nvPr/>
        </p:nvSpPr>
        <p:spPr>
          <a:xfrm>
            <a:off x="4071202" y="1789338"/>
            <a:ext cx="2635958" cy="369332"/>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4505 papers</a:t>
            </a:r>
          </a:p>
        </p:txBody>
      </p:sp>
      <p:cxnSp>
        <p:nvCxnSpPr>
          <p:cNvPr id="17" name="Straight Connector 16">
            <a:extLst>
              <a:ext uri="{FF2B5EF4-FFF2-40B4-BE49-F238E27FC236}">
                <a16:creationId xmlns:a16="http://schemas.microsoft.com/office/drawing/2014/main" id="{22818DDB-E20F-4EF1-A52C-6799013BA4CE}"/>
              </a:ext>
            </a:extLst>
          </p:cNvPr>
          <p:cNvCxnSpPr>
            <a:cxnSpLocks/>
          </p:cNvCxnSpPr>
          <p:nvPr/>
        </p:nvCxnSpPr>
        <p:spPr>
          <a:xfrm flipV="1">
            <a:off x="3033713" y="1808750"/>
            <a:ext cx="1037489" cy="315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9FBE51-3F42-45AB-B3BE-BAC97C95304C}"/>
              </a:ext>
            </a:extLst>
          </p:cNvPr>
          <p:cNvCxnSpPr>
            <a:cxnSpLocks/>
          </p:cNvCxnSpPr>
          <p:nvPr/>
        </p:nvCxnSpPr>
        <p:spPr>
          <a:xfrm flipV="1">
            <a:off x="3033713" y="2143149"/>
            <a:ext cx="1037489" cy="61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76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3712C7C-1ABA-4444-9266-E06149122D9D}"/>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3C2320A-D62A-4B71-BA47-0C9EE925E989}"/>
              </a:ext>
            </a:extLst>
          </p:cNvPr>
          <p:cNvPicPr>
            <a:picLocks noChangeAspect="1"/>
          </p:cNvPicPr>
          <p:nvPr/>
        </p:nvPicPr>
        <p:blipFill rotWithShape="1">
          <a:blip r:embed="rId3">
            <a:extLst>
              <a:ext uri="{28A0092B-C50C-407E-A947-70E740481C1C}">
                <a14:useLocalDpi xmlns:a14="http://schemas.microsoft.com/office/drawing/2010/main" val="0"/>
              </a:ext>
            </a:extLst>
          </a:blip>
          <a:srcRect l="66910" t="54377" r="9280" b="-2095"/>
          <a:stretch/>
        </p:blipFill>
        <p:spPr>
          <a:xfrm>
            <a:off x="11416553" y="-3670"/>
            <a:ext cx="821161" cy="925679"/>
          </a:xfrm>
          <a:prstGeom prst="rect">
            <a:avLst/>
          </a:prstGeom>
        </p:spPr>
      </p:pic>
      <p:sp>
        <p:nvSpPr>
          <p:cNvPr id="5" name="Oval 4">
            <a:extLst>
              <a:ext uri="{FF2B5EF4-FFF2-40B4-BE49-F238E27FC236}">
                <a16:creationId xmlns:a16="http://schemas.microsoft.com/office/drawing/2014/main" id="{E7F0F96B-1BA6-42D1-9D52-5ACAD3C7E0F4}"/>
              </a:ext>
            </a:extLst>
          </p:cNvPr>
          <p:cNvSpPr/>
          <p:nvPr/>
        </p:nvSpPr>
        <p:spPr>
          <a:xfrm>
            <a:off x="365768" y="2341246"/>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6" name="Oval 5">
            <a:extLst>
              <a:ext uri="{FF2B5EF4-FFF2-40B4-BE49-F238E27FC236}">
                <a16:creationId xmlns:a16="http://schemas.microsoft.com/office/drawing/2014/main" id="{2F2C2F32-757F-47D1-8CE9-616A3AF189BB}"/>
              </a:ext>
            </a:extLst>
          </p:cNvPr>
          <p:cNvSpPr/>
          <p:nvPr/>
        </p:nvSpPr>
        <p:spPr>
          <a:xfrm>
            <a:off x="4003136" y="2341246"/>
            <a:ext cx="677249" cy="73963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7" name="Oval 6">
            <a:extLst>
              <a:ext uri="{FF2B5EF4-FFF2-40B4-BE49-F238E27FC236}">
                <a16:creationId xmlns:a16="http://schemas.microsoft.com/office/drawing/2014/main" id="{E29AF84E-CD1F-49C1-95A7-B164E65F0162}"/>
              </a:ext>
            </a:extLst>
          </p:cNvPr>
          <p:cNvSpPr/>
          <p:nvPr/>
        </p:nvSpPr>
        <p:spPr>
          <a:xfrm>
            <a:off x="7792219" y="2341246"/>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pic>
        <p:nvPicPr>
          <p:cNvPr id="21" name="Picture 20">
            <a:extLst>
              <a:ext uri="{FF2B5EF4-FFF2-40B4-BE49-F238E27FC236}">
                <a16:creationId xmlns:a16="http://schemas.microsoft.com/office/drawing/2014/main" id="{250559C4-0CBA-43EB-8CB4-B8AC66C096D1}"/>
              </a:ext>
            </a:extLst>
          </p:cNvPr>
          <p:cNvPicPr>
            <a:picLocks noChangeAspect="1"/>
          </p:cNvPicPr>
          <p:nvPr/>
        </p:nvPicPr>
        <p:blipFill rotWithShape="1">
          <a:blip r:embed="rId3">
            <a:extLst>
              <a:ext uri="{28A0092B-C50C-407E-A947-70E740481C1C}">
                <a14:useLocalDpi xmlns:a14="http://schemas.microsoft.com/office/drawing/2010/main" val="0"/>
              </a:ext>
            </a:extLst>
          </a:blip>
          <a:srcRect l="38930" t="54926" r="37258" b="-908"/>
          <a:stretch/>
        </p:blipFill>
        <p:spPr>
          <a:xfrm>
            <a:off x="11525486" y="6118052"/>
            <a:ext cx="730585" cy="793579"/>
          </a:xfrm>
          <a:prstGeom prst="rect">
            <a:avLst/>
          </a:prstGeom>
        </p:spPr>
      </p:pic>
      <p:sp>
        <p:nvSpPr>
          <p:cNvPr id="40" name="Speech Bubble: Rectangle with Corners Rounded 39">
            <a:extLst>
              <a:ext uri="{FF2B5EF4-FFF2-40B4-BE49-F238E27FC236}">
                <a16:creationId xmlns:a16="http://schemas.microsoft.com/office/drawing/2014/main" id="{EA947FC0-C93B-4F91-BBC9-5D4C505D8E35}"/>
              </a:ext>
            </a:extLst>
          </p:cNvPr>
          <p:cNvSpPr/>
          <p:nvPr/>
        </p:nvSpPr>
        <p:spPr>
          <a:xfrm>
            <a:off x="8939561" y="227820"/>
            <a:ext cx="2071147" cy="961035"/>
          </a:xfrm>
          <a:prstGeom prst="wedgeRoundRectCallout">
            <a:avLst>
              <a:gd name="adj1" fmla="val 79810"/>
              <a:gd name="adj2" fmla="val -18652"/>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ED7D31">
                    <a:lumMod val="50000"/>
                  </a:srgbClr>
                </a:solidFill>
                <a:effectLst/>
                <a:uLnTx/>
                <a:uFillTx/>
                <a:latin typeface="Calibri" panose="020F0502020204030204"/>
                <a:ea typeface="+mn-ea"/>
                <a:cs typeface="+mn-cs"/>
              </a:rPr>
              <a:t>CEVOpen</a:t>
            </a:r>
            <a:r>
              <a:rPr kumimoji="0" lang="en-IN"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 Tools can help!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Speech Bubble: Rectangle with Corners Rounded 43">
            <a:extLst>
              <a:ext uri="{FF2B5EF4-FFF2-40B4-BE49-F238E27FC236}">
                <a16:creationId xmlns:a16="http://schemas.microsoft.com/office/drawing/2014/main" id="{2106DC61-B359-41F3-B408-2C8211E0FCC2}"/>
              </a:ext>
            </a:extLst>
          </p:cNvPr>
          <p:cNvSpPr/>
          <p:nvPr/>
        </p:nvSpPr>
        <p:spPr>
          <a:xfrm>
            <a:off x="9173497" y="5216686"/>
            <a:ext cx="2351990" cy="1127562"/>
          </a:xfrm>
          <a:prstGeom prst="wedgeRoundRectCallout">
            <a:avLst>
              <a:gd name="adj1" fmla="val 56947"/>
              <a:gd name="adj2" fmla="val 62500"/>
              <a:gd name="adj3" fmla="val 16667"/>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Takes few minutes!</a:t>
            </a:r>
            <a:endParaRPr kumimoji="0" lang="en-IN" sz="24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27910A2C-9594-40B2-BB42-A57AB0810E83}"/>
              </a:ext>
            </a:extLst>
          </p:cNvPr>
          <p:cNvSpPr txBox="1"/>
          <p:nvPr/>
        </p:nvSpPr>
        <p:spPr>
          <a:xfrm>
            <a:off x="0" y="166783"/>
            <a:ext cx="800837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SCOPING </a:t>
            </a:r>
            <a:r>
              <a:rPr lang="en-IN" sz="3200" dirty="0">
                <a:solidFill>
                  <a:prstClr val="black"/>
                </a:solidFill>
                <a:latin typeface="Calibri" panose="020F0502020204030204"/>
              </a:rPr>
              <a:t>THE</a:t>
            </a: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 LITERATURE </a:t>
            </a:r>
            <a:r>
              <a:rPr kumimoji="0" lang="en-IN" sz="3200" b="0" i="1" u="none" strike="noStrike" kern="1200" cap="none" spc="0" normalizeH="0" baseline="0" noProof="0" dirty="0">
                <a:ln>
                  <a:noFill/>
                </a:ln>
                <a:solidFill>
                  <a:prstClr val="black"/>
                </a:solidFill>
                <a:effectLst/>
                <a:uLnTx/>
                <a:uFillTx/>
                <a:latin typeface="Calibri" panose="020F0502020204030204"/>
                <a:ea typeface="+mn-ea"/>
                <a:cs typeface="+mn-cs"/>
              </a:rPr>
              <a:t>AUTOMATICALLY</a:t>
            </a:r>
          </a:p>
        </p:txBody>
      </p:sp>
      <p:sp>
        <p:nvSpPr>
          <p:cNvPr id="47" name="Rectangle: Rounded Corners 46">
            <a:extLst>
              <a:ext uri="{FF2B5EF4-FFF2-40B4-BE49-F238E27FC236}">
                <a16:creationId xmlns:a16="http://schemas.microsoft.com/office/drawing/2014/main" id="{9DCAF108-ED98-43D7-A403-36FDC5B73E8B}"/>
              </a:ext>
            </a:extLst>
          </p:cNvPr>
          <p:cNvSpPr/>
          <p:nvPr/>
        </p:nvSpPr>
        <p:spPr>
          <a:xfrm>
            <a:off x="4845179" y="2180389"/>
            <a:ext cx="1705666" cy="100207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Read and annotate</a:t>
            </a:r>
          </a:p>
        </p:txBody>
      </p:sp>
      <p:sp>
        <p:nvSpPr>
          <p:cNvPr id="48" name="Rectangle: Rounded Corners 47">
            <a:extLst>
              <a:ext uri="{FF2B5EF4-FFF2-40B4-BE49-F238E27FC236}">
                <a16:creationId xmlns:a16="http://schemas.microsoft.com/office/drawing/2014/main" id="{7486C96C-E6D1-4E6A-8E7E-4BC6687EEF50}"/>
              </a:ext>
            </a:extLst>
          </p:cNvPr>
          <p:cNvSpPr/>
          <p:nvPr/>
        </p:nvSpPr>
        <p:spPr>
          <a:xfrm>
            <a:off x="1063281" y="2227029"/>
            <a:ext cx="1705666" cy="99604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Find and Download</a:t>
            </a:r>
          </a:p>
        </p:txBody>
      </p:sp>
      <p:sp>
        <p:nvSpPr>
          <p:cNvPr id="49" name="Rectangle: Rounded Corners 48">
            <a:extLst>
              <a:ext uri="{FF2B5EF4-FFF2-40B4-BE49-F238E27FC236}">
                <a16:creationId xmlns:a16="http://schemas.microsoft.com/office/drawing/2014/main" id="{79D9B445-A0DF-4863-A34E-1EE08DC013B4}"/>
              </a:ext>
            </a:extLst>
          </p:cNvPr>
          <p:cNvSpPr/>
          <p:nvPr/>
        </p:nvSpPr>
        <p:spPr>
          <a:xfrm>
            <a:off x="8629658" y="2180388"/>
            <a:ext cx="1705666" cy="96103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Comprehend, interpret and infer</a:t>
            </a:r>
          </a:p>
        </p:txBody>
      </p:sp>
      <p:sp>
        <p:nvSpPr>
          <p:cNvPr id="50" name="Arrow: Right 49">
            <a:extLst>
              <a:ext uri="{FF2B5EF4-FFF2-40B4-BE49-F238E27FC236}">
                <a16:creationId xmlns:a16="http://schemas.microsoft.com/office/drawing/2014/main" id="{55D6A46D-0507-4BAE-B184-5C0505546466}"/>
              </a:ext>
            </a:extLst>
          </p:cNvPr>
          <p:cNvSpPr/>
          <p:nvPr/>
        </p:nvSpPr>
        <p:spPr>
          <a:xfrm>
            <a:off x="2925663" y="2702193"/>
            <a:ext cx="994549"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row: Right 50">
            <a:extLst>
              <a:ext uri="{FF2B5EF4-FFF2-40B4-BE49-F238E27FC236}">
                <a16:creationId xmlns:a16="http://schemas.microsoft.com/office/drawing/2014/main" id="{E38E81FB-E9F6-4F6E-AB8F-90B2FB9502A9}"/>
              </a:ext>
            </a:extLst>
          </p:cNvPr>
          <p:cNvSpPr/>
          <p:nvPr/>
        </p:nvSpPr>
        <p:spPr>
          <a:xfrm>
            <a:off x="6603443" y="2666165"/>
            <a:ext cx="1119420"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5FA9149B-59B8-4272-95E4-438C6BF87729}"/>
              </a:ext>
            </a:extLst>
          </p:cNvPr>
          <p:cNvCxnSpPr>
            <a:cxnSpLocks/>
          </p:cNvCxnSpPr>
          <p:nvPr/>
        </p:nvCxnSpPr>
        <p:spPr>
          <a:xfrm flipV="1">
            <a:off x="0" y="806571"/>
            <a:ext cx="8723086" cy="30538"/>
          </a:xfrm>
          <a:prstGeom prst="line">
            <a:avLst/>
          </a:prstGeom>
          <a:ln w="63500"/>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F765434F-0AA2-497B-A0B1-B402D156527A}"/>
              </a:ext>
            </a:extLst>
          </p:cNvPr>
          <p:cNvSpPr txBox="1"/>
          <p:nvPr/>
        </p:nvSpPr>
        <p:spPr>
          <a:xfrm>
            <a:off x="1716414" y="1100734"/>
            <a:ext cx="6703930" cy="646331"/>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pygetpapers</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-q "terpene synthase"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INFO: Total number of hits for the query are 4505</a:t>
            </a:r>
          </a:p>
        </p:txBody>
      </p:sp>
      <p:pic>
        <p:nvPicPr>
          <p:cNvPr id="33" name="Picture 32">
            <a:extLst>
              <a:ext uri="{FF2B5EF4-FFF2-40B4-BE49-F238E27FC236}">
                <a16:creationId xmlns:a16="http://schemas.microsoft.com/office/drawing/2014/main" id="{A561C105-5A22-482A-9778-9D435D2F9C2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34398" y="3605875"/>
            <a:ext cx="1601832" cy="1133296"/>
          </a:xfrm>
          <a:prstGeom prst="rect">
            <a:avLst/>
          </a:prstGeom>
        </p:spPr>
      </p:pic>
      <p:pic>
        <p:nvPicPr>
          <p:cNvPr id="34" name="Graphic 33" descr="Kangaroo">
            <a:extLst>
              <a:ext uri="{FF2B5EF4-FFF2-40B4-BE49-F238E27FC236}">
                <a16:creationId xmlns:a16="http://schemas.microsoft.com/office/drawing/2014/main" id="{A3881F42-BC55-403F-A4F3-17FB5018A8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900819" y="3501442"/>
            <a:ext cx="1074315" cy="1074315"/>
          </a:xfrm>
          <a:prstGeom prst="rect">
            <a:avLst/>
          </a:prstGeom>
        </p:spPr>
      </p:pic>
      <p:pic>
        <p:nvPicPr>
          <p:cNvPr id="4" name="Picture 3">
            <a:extLst>
              <a:ext uri="{FF2B5EF4-FFF2-40B4-BE49-F238E27FC236}">
                <a16:creationId xmlns:a16="http://schemas.microsoft.com/office/drawing/2014/main" id="{EFE5C2DB-6B60-4503-AFE9-AD923D0AD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696" y="3703038"/>
            <a:ext cx="2129605" cy="1197903"/>
          </a:xfrm>
          <a:prstGeom prst="rect">
            <a:avLst/>
          </a:prstGeom>
        </p:spPr>
      </p:pic>
      <p:pic>
        <p:nvPicPr>
          <p:cNvPr id="35" name="Picture 34">
            <a:extLst>
              <a:ext uri="{FF2B5EF4-FFF2-40B4-BE49-F238E27FC236}">
                <a16:creationId xmlns:a16="http://schemas.microsoft.com/office/drawing/2014/main" id="{3024A266-5498-4555-9614-6A1DC3BD8310}"/>
              </a:ext>
            </a:extLst>
          </p:cNvPr>
          <p:cNvPicPr>
            <a:picLocks noChangeAspect="1"/>
          </p:cNvPicPr>
          <p:nvPr/>
        </p:nvPicPr>
        <p:blipFill>
          <a:blip r:embed="rId9"/>
          <a:stretch>
            <a:fillRect/>
          </a:stretch>
        </p:blipFill>
        <p:spPr>
          <a:xfrm>
            <a:off x="2933355" y="3774527"/>
            <a:ext cx="789401" cy="918574"/>
          </a:xfrm>
          <a:prstGeom prst="rect">
            <a:avLst/>
          </a:prstGeom>
        </p:spPr>
      </p:pic>
    </p:spTree>
    <p:extLst>
      <p:ext uri="{BB962C8B-B14F-4D97-AF65-F5344CB8AC3E}">
        <p14:creationId xmlns:p14="http://schemas.microsoft.com/office/powerpoint/2010/main" val="1004992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D496AC-B49F-4E40-A654-44ECBE7A21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20298" y="191728"/>
            <a:ext cx="7039002" cy="4980096"/>
          </a:xfrm>
          <a:prstGeom prst="rect">
            <a:avLst/>
          </a:prstGeom>
        </p:spPr>
      </p:pic>
      <p:sp>
        <p:nvSpPr>
          <p:cNvPr id="4" name="TextBox 3">
            <a:extLst>
              <a:ext uri="{FF2B5EF4-FFF2-40B4-BE49-F238E27FC236}">
                <a16:creationId xmlns:a16="http://schemas.microsoft.com/office/drawing/2014/main" id="{3CE4699D-A04B-4720-95BD-CCFB95EA0EEE}"/>
              </a:ext>
            </a:extLst>
          </p:cNvPr>
          <p:cNvSpPr txBox="1"/>
          <p:nvPr/>
        </p:nvSpPr>
        <p:spPr>
          <a:xfrm>
            <a:off x="2801257" y="5171824"/>
            <a:ext cx="801188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rPr>
              <a:t>Dictionaries are mining tools!</a:t>
            </a:r>
          </a:p>
        </p:txBody>
      </p:sp>
      <p:sp>
        <p:nvSpPr>
          <p:cNvPr id="5" name="Rectangle 4">
            <a:extLst>
              <a:ext uri="{FF2B5EF4-FFF2-40B4-BE49-F238E27FC236}">
                <a16:creationId xmlns:a16="http://schemas.microsoft.com/office/drawing/2014/main" id="{50AB9FD4-C1CA-4803-B006-A0633E5D4A69}"/>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oogle Shape;62;p14">
            <a:extLst>
              <a:ext uri="{FF2B5EF4-FFF2-40B4-BE49-F238E27FC236}">
                <a16:creationId xmlns:a16="http://schemas.microsoft.com/office/drawing/2014/main" id="{E309D039-720E-4F80-814D-B6E3D51F3065}"/>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7" name="Google Shape;63;p14">
            <a:extLst>
              <a:ext uri="{FF2B5EF4-FFF2-40B4-BE49-F238E27FC236}">
                <a16:creationId xmlns:a16="http://schemas.microsoft.com/office/drawing/2014/main" id="{38C20F00-BD4B-46B8-843E-93AEA1047A2E}"/>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910112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3539</TotalTime>
  <Words>3031</Words>
  <Application>Microsoft Macintosh PowerPoint</Application>
  <PresentationFormat>Widescreen</PresentationFormat>
  <Paragraphs>538</Paragraphs>
  <Slides>68</Slides>
  <Notes>43</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68</vt:i4>
      </vt:variant>
    </vt:vector>
  </HeadingPairs>
  <TitlesOfParts>
    <vt:vector size="88" baseType="lpstr">
      <vt:lpstr>Arial Unicode MS</vt:lpstr>
      <vt:lpstr>游ゴシック</vt:lpstr>
      <vt:lpstr>Arial</vt:lpstr>
      <vt:lpstr>Calibri</vt:lpstr>
      <vt:lpstr>Calibri Light</vt:lpstr>
      <vt:lpstr>Consolas</vt:lpstr>
      <vt:lpstr>Courier New</vt:lpstr>
      <vt:lpstr>Google Sans</vt:lpstr>
      <vt:lpstr>Helvetica</vt:lpstr>
      <vt:lpstr>Mangal</vt:lpstr>
      <vt:lpstr>Montserrat Light</vt:lpstr>
      <vt:lpstr>Montserrat Medium</vt:lpstr>
      <vt:lpstr>Noto Sans</vt:lpstr>
      <vt:lpstr>Open Sans</vt:lpstr>
      <vt:lpstr>Slack-Lato</vt:lpstr>
      <vt:lpstr>Tunga</vt:lpstr>
      <vt:lpstr>Wingdings</vt:lpstr>
      <vt:lpstr>Office Theme</vt:lpstr>
      <vt:lpstr>Simple Light</vt:lpstr>
      <vt:lpstr>1_Simple Light</vt:lpstr>
      <vt:lpstr>Wikidata supporting open student research projects in plant chemistry</vt:lpstr>
      <vt:lpstr>Presentation 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OpenVirus Dictionary</vt:lpstr>
      <vt:lpstr>Plants Dictionary (CEVOpen)</vt:lpstr>
      <vt:lpstr>PowerPoint Presentation</vt:lpstr>
      <vt:lpstr>PowerPoint Presentation</vt:lpstr>
      <vt:lpstr>PowerPoint Presentation</vt:lpstr>
      <vt:lpstr>Creating Dictionaries from Wikidata SPARQL</vt:lpstr>
      <vt:lpstr>About Me  - Prachi Singh (प्राची सिंह)</vt:lpstr>
      <vt:lpstr>PowerPoint Presentation</vt:lpstr>
      <vt:lpstr>PowerPoint Presentation</vt:lpstr>
      <vt:lpstr>SPARQL Query</vt:lpstr>
      <vt:lpstr>SPARQL Demo</vt:lpstr>
      <vt:lpstr>SPARQL Results</vt:lpstr>
      <vt:lpstr>SPARQL Endpoint (XML)</vt:lpstr>
      <vt:lpstr>One last step:`ami-dict` to convert into dictionary</vt:lpstr>
      <vt:lpstr>One last step: ami-dict to convert into dictionary</vt:lpstr>
      <vt:lpstr>Final Dictionary!</vt:lpstr>
      <vt:lpstr>My challenges</vt:lpstr>
      <vt:lpstr>Thanks for your attention!</vt:lpstr>
      <vt:lpstr>PowerPoint Presentation</vt:lpstr>
      <vt:lpstr>PowerPoint Presentation</vt:lpstr>
      <vt:lpstr>Creating Dictionaries from scientific literature</vt:lpstr>
      <vt:lpstr>About Me – Anjali Shekhawat (अंजलि शेखावत)</vt:lpstr>
      <vt:lpstr>PowerPoint Presentation</vt:lpstr>
      <vt:lpstr>What are Dictionaries – Annotating Tools</vt:lpstr>
      <vt:lpstr>PowerPoint Presentation</vt:lpstr>
      <vt:lpstr>Last step:`ami-dict` to convert into dictionary</vt:lpstr>
      <vt:lpstr>Last step:`ami-dict` to convert into dictionary</vt:lpstr>
      <vt:lpstr>Final Dictionary!</vt:lpstr>
      <vt:lpstr>Learning Experience</vt:lpstr>
      <vt:lpstr>PowerPoint Presentation</vt:lpstr>
      <vt:lpstr>PowerPoint Presentation</vt:lpstr>
      <vt:lpstr>Creating Mini-Corpora</vt:lpstr>
      <vt:lpstr>About Me – Anam Anjum - अनम अंजुम</vt:lpstr>
      <vt:lpstr>PowerPoint Presentation</vt:lpstr>
      <vt:lpstr>PowerPoint Presentation</vt:lpstr>
      <vt:lpstr>pygetpapers query</vt:lpstr>
      <vt:lpstr>Minicorpus</vt:lpstr>
      <vt:lpstr>My progress</vt:lpstr>
      <vt:lpstr>Experience</vt:lpstr>
      <vt:lpstr>Documentation</vt:lpstr>
      <vt:lpstr>PowerPoint Presentation</vt:lpstr>
      <vt:lpstr>PowerPoint Presentation</vt:lpstr>
      <vt:lpstr>ami-search</vt:lpstr>
      <vt:lpstr>About Me - Kumari Rageshwari (कुमारी रागेश्वरी) </vt:lpstr>
      <vt:lpstr>PowerPoint Presentation</vt:lpstr>
      <vt:lpstr>ami-search using eoTPS dictionary</vt:lpstr>
      <vt:lpstr>ami-search using eoTPS dictionary</vt:lpstr>
      <vt:lpstr>Dashboard</vt:lpstr>
      <vt:lpstr>Co-occurrence  </vt:lpstr>
      <vt:lpstr>PowerPoint Presentation</vt:lpstr>
      <vt:lpstr>How we work as a Team!</vt:lpstr>
      <vt:lpstr>Documentation</vt:lpstr>
      <vt:lpstr>Communal Problem Solving</vt:lpstr>
      <vt:lpstr>Thanks for your attention!</vt:lpstr>
      <vt:lpstr>Back to Shweata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Mini-Corpora</dc:title>
  <dc:creator>Shweata N Hegde</dc:creator>
  <cp:lastModifiedBy>Microsoft Office User</cp:lastModifiedBy>
  <cp:revision>91</cp:revision>
  <dcterms:created xsi:type="dcterms:W3CDTF">2021-10-26T08:41:34Z</dcterms:created>
  <dcterms:modified xsi:type="dcterms:W3CDTF">2021-11-03T08:28:18Z</dcterms:modified>
</cp:coreProperties>
</file>